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65" r:id="rId2"/>
    <p:sldId id="466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9" r:id="rId12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D517C"/>
    <a:srgbClr val="E31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98AB3-1BB0-4188-8038-B3ED3D5F0B3B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15C28-BEEF-4D15-8A57-19A5BDA566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93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FD24B-21DD-4D94-BDE9-329722904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313A24-94C8-4AD3-B842-289D49782B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82E785-075A-4826-9A62-2946ED055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250044-D7A2-48C7-BE7F-0EAE88F9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80407A-9808-41CA-B1B1-3EA12B7A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576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CDB06-2807-41D7-8839-4D711B69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07CA97-8FD4-4D51-AB36-1504E921E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F060C9-60E8-46AE-B8E7-25904CC4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E68B99-0FCE-4C4B-911D-E8E3E1D73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3E2FD-DD06-440A-9823-B58973432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21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042BDEA-CC13-40DD-BB7E-3B17AF649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C719A5-9652-43E0-A712-ADBBDF12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7EE0E1-49E9-4182-BA3A-D6824C6D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6E980B-C670-41C9-985E-DDC7A35AE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6961E9-1092-4868-9486-B49D30E06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04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AAD8D-4BB3-4CBE-B3AD-56DDA1DE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7091C-03EB-424A-9A02-B1C136968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8ABED2-7259-424C-AC22-AAD12BB04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F337C0-5B37-4CBE-8362-BCF0F6C5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1C125-D089-456F-94E5-23FDD88F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640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BF501A-604A-4834-9BE9-A58A387C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0BFC57-AF24-4972-82EF-FB53792C8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79417-B303-4E44-BDFF-0085C4881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7EAB25-F98B-4079-AF71-62AA2BAC6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2ACDAC-B4FF-4B2A-9FBE-FAC3983F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83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36289-BBB0-4635-8732-32ADD7BDC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2991BC-5F3A-49C7-A033-F60606AE6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A59AB08-AD49-4FD8-9113-6FFBE87D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0C75D8-C405-48A3-B8F8-8AE84361D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B8CB02-9EE0-4E21-B776-624148C00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C27F14-177E-41DC-AB85-101E3834D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76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8B0AC7-6A99-4BCF-981C-5C8C23409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9C6D1F3-F870-42AD-8D67-CFC89FE12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EBC9E2-FC02-4CC0-A4BC-DAF638058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207264-8714-4503-BA30-6A7DE88CB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176D38-B3D5-4C56-A9A5-244A94C39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9BDCB3-CED1-471D-BF19-04D931EFA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28939A-1547-4376-B36A-88698DD4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427FF3A-AA26-481A-B392-BC24D551D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61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5ED335-00B2-4286-926D-E2E212A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F36E29-7324-4BDF-AF48-991F0989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FC0AD0-735A-4A23-861F-EBD82263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9B1BC1-CC64-4B0C-A47F-93B38EE3F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47B8C5-7658-424A-81B1-9D477361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1E9FD10-1018-4C40-8A50-F424A5BE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2D9AF6-C545-4990-9B0D-DB457F69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61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81A453-7235-4A86-9826-56DBE234D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F8B870-78BD-4B3A-B5F8-76485E1B6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58A575-CDCC-4A83-AE7A-FCF23C3E4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46956AC-08F3-4342-8159-65F74B8A0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49617C-15B7-4CF6-8745-A9920E5DA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F84D79-4533-4D01-9D86-2959FA16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19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7D5CA1-DEE6-4485-8EF7-27E5D255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F3118F9-E747-4E53-BA6B-9BEDCBB8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2F88A1-0285-4238-A094-877754D78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026259-AC97-4F63-915C-24F3C660B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90045C-844C-4692-B175-8A569E8F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EB9762-482A-4C7D-96C4-8A6BC886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61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9E9D814-7EE1-4068-A810-857FA1C5B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0BC00C-892C-4D26-8C85-09CEF6015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7B85F5-95B4-4374-BD2E-47264E287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8815D-74A5-467B-A355-42FCC94C5999}" type="datetimeFigureOut">
              <a:rPr lang="fr-FR" smtClean="0"/>
              <a:t>23/11/2020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942A21-BC2F-4184-9B30-7E24387A1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A18EE-E07F-4325-A89E-E229AB6C7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7BA8-4F71-494E-A336-A50857D150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3226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3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4761D8D8-DCEF-45BE-A8BA-6B7E3A16EC2C}"/>
              </a:ext>
            </a:extLst>
          </p:cNvPr>
          <p:cNvSpPr/>
          <p:nvPr/>
        </p:nvSpPr>
        <p:spPr>
          <a:xfrm>
            <a:off x="150128" y="136480"/>
            <a:ext cx="1951630" cy="19516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C80C19C-EA79-4D44-BED7-F3B31CE23961}"/>
              </a:ext>
            </a:extLst>
          </p:cNvPr>
          <p:cNvSpPr/>
          <p:nvPr/>
        </p:nvSpPr>
        <p:spPr>
          <a:xfrm>
            <a:off x="10119716" y="-1143190"/>
            <a:ext cx="9125803" cy="9144379"/>
          </a:xfrm>
          <a:prstGeom prst="ellipse">
            <a:avLst/>
          </a:prstGeom>
          <a:noFill/>
          <a:ln w="57150">
            <a:solidFill>
              <a:srgbClr val="E3101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ADD2A16-047F-4EE2-B091-C4B97BB33E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30" y="658497"/>
            <a:ext cx="1739226" cy="870595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935B8CFF-FFD8-4091-BDF5-B46469739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5943" y="6351950"/>
            <a:ext cx="7644938" cy="369570"/>
          </a:xfrm>
        </p:spPr>
        <p:txBody>
          <a:bodyPr>
            <a:noAutofit/>
          </a:bodyPr>
          <a:lstStyle/>
          <a:p>
            <a:pPr algn="l"/>
            <a:r>
              <a:rPr lang="fr-FR" sz="1600" b="1" baseline="30000" dirty="0">
                <a:latin typeface="+mj-lt"/>
              </a:rPr>
              <a:t>NÎMES MÉTROPOLE / SPL AGATE</a:t>
            </a:r>
          </a:p>
          <a:p>
            <a:pPr algn="l"/>
            <a:r>
              <a:rPr lang="fr-FR" sz="1600" b="1" baseline="30000" dirty="0">
                <a:latin typeface="+mj-lt"/>
              </a:rPr>
              <a:t>  </a:t>
            </a:r>
            <a:r>
              <a:rPr lang="fr-FR" sz="1600" baseline="30000" dirty="0">
                <a:latin typeface="+mj-lt"/>
              </a:rPr>
              <a:t>//  REICHEN ET ROBERT &amp; ASSOCIES / ATELIER J.OSTY ET ASSOCIES / ALPHAVILLE / ROLAND RIBI &amp; ASSOCIÉS / OASIIS / ARCADIS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D680BA9-B69F-4113-ABA6-BE8A7516CBA0}"/>
              </a:ext>
            </a:extLst>
          </p:cNvPr>
          <p:cNvGrpSpPr/>
          <p:nvPr/>
        </p:nvGrpSpPr>
        <p:grpSpPr>
          <a:xfrm>
            <a:off x="3799328" y="1132329"/>
            <a:ext cx="4593339" cy="4593339"/>
            <a:chOff x="3731795" y="89497"/>
            <a:chExt cx="4593339" cy="4593339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4F803DC4-E6EA-47FA-81E6-7E19327C477D}"/>
                </a:ext>
              </a:extLst>
            </p:cNvPr>
            <p:cNvSpPr/>
            <p:nvPr/>
          </p:nvSpPr>
          <p:spPr>
            <a:xfrm>
              <a:off x="3731795" y="89497"/>
              <a:ext cx="4593339" cy="45933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63FCF2EC-8C60-4760-B383-CABD38CE3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4306" y="623953"/>
              <a:ext cx="2928314" cy="2928314"/>
            </a:xfrm>
            <a:prstGeom prst="rect">
              <a:avLst/>
            </a:prstGeom>
          </p:spPr>
        </p:pic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03D86517-2037-478C-8B7D-8B97E49A4B38}"/>
              </a:ext>
            </a:extLst>
          </p:cNvPr>
          <p:cNvSpPr txBox="1"/>
          <p:nvPr/>
        </p:nvSpPr>
        <p:spPr>
          <a:xfrm>
            <a:off x="1820965" y="4595099"/>
            <a:ext cx="855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PRESENTATION DU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PLAN GUIDE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9DF2D0F-BDCD-4FEE-B14C-474658757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061" y="1666785"/>
            <a:ext cx="1340321" cy="13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946A102-0725-4DC6-A852-0CE89939A8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2215364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PHASAGE ENVISAGÉ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REDESSAN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3E30BA60-6BDD-4459-B76A-FE0B507BB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137" y="1296537"/>
            <a:ext cx="8817124" cy="522188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751C4B4-F3BD-4CFE-A7E7-A7D2FCCD5A53}"/>
              </a:ext>
            </a:extLst>
          </p:cNvPr>
          <p:cNvSpPr txBox="1"/>
          <p:nvPr/>
        </p:nvSpPr>
        <p:spPr>
          <a:xfrm>
            <a:off x="7096125" y="4238625"/>
            <a:ext cx="3238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96E536-815E-4F8C-93D0-9B5D5F17C9E8}"/>
              </a:ext>
            </a:extLst>
          </p:cNvPr>
          <p:cNvSpPr txBox="1"/>
          <p:nvPr/>
        </p:nvSpPr>
        <p:spPr>
          <a:xfrm>
            <a:off x="4933950" y="4238625"/>
            <a:ext cx="3238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44C113-2981-42A1-9BBC-6F44D83FEB54}"/>
              </a:ext>
            </a:extLst>
          </p:cNvPr>
          <p:cNvSpPr txBox="1"/>
          <p:nvPr/>
        </p:nvSpPr>
        <p:spPr>
          <a:xfrm>
            <a:off x="3729037" y="4314825"/>
            <a:ext cx="3238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23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D4DE81D5-E03D-41EA-89AC-01A0D6AC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1910564"/>
            <a:ext cx="915366" cy="91536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>
                <a:latin typeface="Arial" panose="020B0604020202020204" pitchFamily="34" charset="0"/>
                <a:cs typeface="Arial" panose="020B0604020202020204" pitchFamily="34" charset="0"/>
              </a:rPr>
              <a:t>CALENDRIER PREVISIONNEL </a:t>
            </a:r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968045" cy="1831550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B08F512-FBEA-4B60-8BD9-002BD212101A}"/>
              </a:ext>
            </a:extLst>
          </p:cNvPr>
          <p:cNvSpPr txBox="1"/>
          <p:nvPr/>
        </p:nvSpPr>
        <p:spPr>
          <a:xfrm>
            <a:off x="1812088" y="1168194"/>
            <a:ext cx="1615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</a:p>
          <a:p>
            <a:pPr algn="ctr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FAF9B54-E52E-458F-95FF-5365F64FB1DB}"/>
              </a:ext>
            </a:extLst>
          </p:cNvPr>
          <p:cNvSpPr txBox="1"/>
          <p:nvPr/>
        </p:nvSpPr>
        <p:spPr>
          <a:xfrm>
            <a:off x="2022142" y="1957305"/>
            <a:ext cx="1743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Convention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mandat d’études confiée à la SPL AGATE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759D9BC-9B8A-446B-8A52-ABF293F41A9A}"/>
              </a:ext>
            </a:extLst>
          </p:cNvPr>
          <p:cNvSpPr txBox="1"/>
          <p:nvPr/>
        </p:nvSpPr>
        <p:spPr>
          <a:xfrm>
            <a:off x="3990255" y="1168194"/>
            <a:ext cx="1970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Printemps/été </a:t>
            </a:r>
          </a:p>
          <a:p>
            <a:pPr algn="ctr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8084EBC-5A54-451C-A9B8-1BDB4FD45F5D}"/>
              </a:ext>
            </a:extLst>
          </p:cNvPr>
          <p:cNvSpPr txBox="1"/>
          <p:nvPr/>
        </p:nvSpPr>
        <p:spPr>
          <a:xfrm>
            <a:off x="4187118" y="1957305"/>
            <a:ext cx="1743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Reprise partielle 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programmation, ajustement du périmètre, modification du projet urbain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A1AAACE-0CE7-465D-859B-F29853A9618B}"/>
              </a:ext>
            </a:extLst>
          </p:cNvPr>
          <p:cNvSpPr txBox="1"/>
          <p:nvPr/>
        </p:nvSpPr>
        <p:spPr>
          <a:xfrm>
            <a:off x="6523264" y="1165488"/>
            <a:ext cx="1970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Automne</a:t>
            </a:r>
          </a:p>
          <a:p>
            <a:pPr algn="ctr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193417B-583F-402A-80F8-4CFEE13955D3}"/>
              </a:ext>
            </a:extLst>
          </p:cNvPr>
          <p:cNvSpPr txBox="1"/>
          <p:nvPr/>
        </p:nvSpPr>
        <p:spPr>
          <a:xfrm>
            <a:off x="6316183" y="1962887"/>
            <a:ext cx="2911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Validation des orientations d’aménagement 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de programmation par les élus locaux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concertation publique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montage de la concession d’aménagement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4966554-47ED-4360-85E5-F5BDED497EED}"/>
              </a:ext>
            </a:extLst>
          </p:cNvPr>
          <p:cNvSpPr txBox="1"/>
          <p:nvPr/>
        </p:nvSpPr>
        <p:spPr>
          <a:xfrm>
            <a:off x="9362759" y="1165488"/>
            <a:ext cx="19700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Décembre</a:t>
            </a:r>
          </a:p>
          <a:p>
            <a:pPr algn="ctr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7E3E8EF-BD58-444F-9D3C-3F65CC564531}"/>
              </a:ext>
            </a:extLst>
          </p:cNvPr>
          <p:cNvSpPr txBox="1"/>
          <p:nvPr/>
        </p:nvSpPr>
        <p:spPr>
          <a:xfrm>
            <a:off x="3869506" y="3596431"/>
            <a:ext cx="1615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Automne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17E9212D-EBE1-4281-AE45-A4D9B92EEB17}"/>
              </a:ext>
            </a:extLst>
          </p:cNvPr>
          <p:cNvSpPr txBox="1"/>
          <p:nvPr/>
        </p:nvSpPr>
        <p:spPr>
          <a:xfrm>
            <a:off x="3805150" y="4624966"/>
            <a:ext cx="174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Validation </a:t>
            </a:r>
          </a:p>
          <a:p>
            <a:pPr algn="ctr"/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plan guide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F91F5E8B-41BE-4F78-8BB5-A2EA61F4EC06}"/>
              </a:ext>
            </a:extLst>
          </p:cNvPr>
          <p:cNvSpPr txBox="1"/>
          <p:nvPr/>
        </p:nvSpPr>
        <p:spPr>
          <a:xfrm>
            <a:off x="6634339" y="3600813"/>
            <a:ext cx="17439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trimestre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7A2E8D0-2102-44E4-9F95-28884E0EDEA1}"/>
              </a:ext>
            </a:extLst>
          </p:cNvPr>
          <p:cNvSpPr txBox="1"/>
          <p:nvPr/>
        </p:nvSpPr>
        <p:spPr>
          <a:xfrm>
            <a:off x="6782688" y="4620903"/>
            <a:ext cx="2076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Dépôt </a:t>
            </a:r>
          </a:p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 dossier de demande d’autorisation environnementale unique </a:t>
            </a:r>
            <a:r>
              <a:rPr lang="fr-FR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sous réserve de la justification des mesures compensatoires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6673950-2AFB-4A53-BC38-840556EE494F}"/>
              </a:ext>
            </a:extLst>
          </p:cNvPr>
          <p:cNvSpPr txBox="1"/>
          <p:nvPr/>
        </p:nvSpPr>
        <p:spPr>
          <a:xfrm>
            <a:off x="9318663" y="3589735"/>
            <a:ext cx="1901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trimestre</a:t>
            </a:r>
          </a:p>
          <a:p>
            <a:pPr algn="ctr"/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2AC7F622-6474-4AC9-9CFF-431D0EAF3847}"/>
              </a:ext>
            </a:extLst>
          </p:cNvPr>
          <p:cNvSpPr txBox="1"/>
          <p:nvPr/>
        </p:nvSpPr>
        <p:spPr>
          <a:xfrm>
            <a:off x="9475824" y="4566342"/>
            <a:ext cx="1743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Approbation du dossier de création de ZAC </a:t>
            </a:r>
          </a:p>
        </p:txBody>
      </p: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4EC3528C-D901-4C03-B472-079D3399E4B9}"/>
              </a:ext>
            </a:extLst>
          </p:cNvPr>
          <p:cNvCxnSpPr/>
          <p:nvPr/>
        </p:nvCxnSpPr>
        <p:spPr>
          <a:xfrm>
            <a:off x="1596788" y="1909423"/>
            <a:ext cx="97360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rganigramme : Délai 50">
            <a:extLst>
              <a:ext uri="{FF2B5EF4-FFF2-40B4-BE49-F238E27FC236}">
                <a16:creationId xmlns:a16="http://schemas.microsoft.com/office/drawing/2014/main" id="{90823A50-5FC6-4CEC-AEDC-49AEB0CF94F8}"/>
              </a:ext>
            </a:extLst>
          </p:cNvPr>
          <p:cNvSpPr/>
          <p:nvPr/>
        </p:nvSpPr>
        <p:spPr>
          <a:xfrm>
            <a:off x="11263829" y="1909423"/>
            <a:ext cx="660311" cy="1320622"/>
          </a:xfrm>
          <a:custGeom>
            <a:avLst/>
            <a:gdLst>
              <a:gd name="connsiteX0" fmla="*/ 0 w 2003145"/>
              <a:gd name="connsiteY0" fmla="*/ 0 h 2003145"/>
              <a:gd name="connsiteX1" fmla="*/ 1001573 w 2003145"/>
              <a:gd name="connsiteY1" fmla="*/ 0 h 2003145"/>
              <a:gd name="connsiteX2" fmla="*/ 2003146 w 2003145"/>
              <a:gd name="connsiteY2" fmla="*/ 1001573 h 2003145"/>
              <a:gd name="connsiteX3" fmla="*/ 1001573 w 2003145"/>
              <a:gd name="connsiteY3" fmla="*/ 2003146 h 2003145"/>
              <a:gd name="connsiteX4" fmla="*/ 0 w 2003145"/>
              <a:gd name="connsiteY4" fmla="*/ 2003145 h 2003145"/>
              <a:gd name="connsiteX5" fmla="*/ 0 w 2003145"/>
              <a:gd name="connsiteY5" fmla="*/ 0 h 2003145"/>
              <a:gd name="connsiteX0" fmla="*/ 0 w 2003146"/>
              <a:gd name="connsiteY0" fmla="*/ 0 h 2003146"/>
              <a:gd name="connsiteX1" fmla="*/ 1001573 w 2003146"/>
              <a:gd name="connsiteY1" fmla="*/ 0 h 2003146"/>
              <a:gd name="connsiteX2" fmla="*/ 2003146 w 2003146"/>
              <a:gd name="connsiteY2" fmla="*/ 1001573 h 2003146"/>
              <a:gd name="connsiteX3" fmla="*/ 1001573 w 2003146"/>
              <a:gd name="connsiteY3" fmla="*/ 2003146 h 2003146"/>
              <a:gd name="connsiteX4" fmla="*/ 0 w 2003146"/>
              <a:gd name="connsiteY4" fmla="*/ 0 h 2003146"/>
              <a:gd name="connsiteX0" fmla="*/ 0 w 2003146"/>
              <a:gd name="connsiteY0" fmla="*/ 0 h 2003146"/>
              <a:gd name="connsiteX1" fmla="*/ 1001573 w 2003146"/>
              <a:gd name="connsiteY1" fmla="*/ 0 h 2003146"/>
              <a:gd name="connsiteX2" fmla="*/ 2003146 w 2003146"/>
              <a:gd name="connsiteY2" fmla="*/ 1001573 h 2003146"/>
              <a:gd name="connsiteX3" fmla="*/ 1001573 w 2003146"/>
              <a:gd name="connsiteY3" fmla="*/ 2003146 h 2003146"/>
              <a:gd name="connsiteX4" fmla="*/ 91440 w 2003146"/>
              <a:gd name="connsiteY4" fmla="*/ 91440 h 2003146"/>
              <a:gd name="connsiteX0" fmla="*/ 910133 w 1911706"/>
              <a:gd name="connsiteY0" fmla="*/ 0 h 2003146"/>
              <a:gd name="connsiteX1" fmla="*/ 1911706 w 1911706"/>
              <a:gd name="connsiteY1" fmla="*/ 1001573 h 2003146"/>
              <a:gd name="connsiteX2" fmla="*/ 910133 w 1911706"/>
              <a:gd name="connsiteY2" fmla="*/ 2003146 h 2003146"/>
              <a:gd name="connsiteX3" fmla="*/ 0 w 1911706"/>
              <a:gd name="connsiteY3" fmla="*/ 91440 h 2003146"/>
              <a:gd name="connsiteX0" fmla="*/ 0 w 1001573"/>
              <a:gd name="connsiteY0" fmla="*/ 0 h 2003146"/>
              <a:gd name="connsiteX1" fmla="*/ 1001573 w 1001573"/>
              <a:gd name="connsiteY1" fmla="*/ 1001573 h 2003146"/>
              <a:gd name="connsiteX2" fmla="*/ 0 w 1001573"/>
              <a:gd name="connsiteY2" fmla="*/ 2003146 h 200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573" h="2003146">
                <a:moveTo>
                  <a:pt x="0" y="0"/>
                </a:moveTo>
                <a:cubicBezTo>
                  <a:pt x="553153" y="0"/>
                  <a:pt x="1001573" y="448420"/>
                  <a:pt x="1001573" y="1001573"/>
                </a:cubicBezTo>
                <a:cubicBezTo>
                  <a:pt x="1001573" y="1554726"/>
                  <a:pt x="553153" y="2003146"/>
                  <a:pt x="0" y="2003146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00D5271E-4E44-4328-BA7A-ADBB639F0C7A}"/>
              </a:ext>
            </a:extLst>
          </p:cNvPr>
          <p:cNvCxnSpPr>
            <a:cxnSpLocks/>
          </p:cNvCxnSpPr>
          <p:nvPr/>
        </p:nvCxnSpPr>
        <p:spPr>
          <a:xfrm>
            <a:off x="1099931" y="3230044"/>
            <a:ext cx="1014565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rganigramme : Délai 50">
            <a:extLst>
              <a:ext uri="{FF2B5EF4-FFF2-40B4-BE49-F238E27FC236}">
                <a16:creationId xmlns:a16="http://schemas.microsoft.com/office/drawing/2014/main" id="{43AA1162-A2FA-4B94-B604-3939C81D3297}"/>
              </a:ext>
            </a:extLst>
          </p:cNvPr>
          <p:cNvSpPr/>
          <p:nvPr/>
        </p:nvSpPr>
        <p:spPr>
          <a:xfrm rot="10800000">
            <a:off x="538152" y="3230044"/>
            <a:ext cx="580020" cy="1160040"/>
          </a:xfrm>
          <a:custGeom>
            <a:avLst/>
            <a:gdLst>
              <a:gd name="connsiteX0" fmla="*/ 0 w 2003145"/>
              <a:gd name="connsiteY0" fmla="*/ 0 h 2003145"/>
              <a:gd name="connsiteX1" fmla="*/ 1001573 w 2003145"/>
              <a:gd name="connsiteY1" fmla="*/ 0 h 2003145"/>
              <a:gd name="connsiteX2" fmla="*/ 2003146 w 2003145"/>
              <a:gd name="connsiteY2" fmla="*/ 1001573 h 2003145"/>
              <a:gd name="connsiteX3" fmla="*/ 1001573 w 2003145"/>
              <a:gd name="connsiteY3" fmla="*/ 2003146 h 2003145"/>
              <a:gd name="connsiteX4" fmla="*/ 0 w 2003145"/>
              <a:gd name="connsiteY4" fmla="*/ 2003145 h 2003145"/>
              <a:gd name="connsiteX5" fmla="*/ 0 w 2003145"/>
              <a:gd name="connsiteY5" fmla="*/ 0 h 2003145"/>
              <a:gd name="connsiteX0" fmla="*/ 0 w 2003146"/>
              <a:gd name="connsiteY0" fmla="*/ 0 h 2003146"/>
              <a:gd name="connsiteX1" fmla="*/ 1001573 w 2003146"/>
              <a:gd name="connsiteY1" fmla="*/ 0 h 2003146"/>
              <a:gd name="connsiteX2" fmla="*/ 2003146 w 2003146"/>
              <a:gd name="connsiteY2" fmla="*/ 1001573 h 2003146"/>
              <a:gd name="connsiteX3" fmla="*/ 1001573 w 2003146"/>
              <a:gd name="connsiteY3" fmla="*/ 2003146 h 2003146"/>
              <a:gd name="connsiteX4" fmla="*/ 0 w 2003146"/>
              <a:gd name="connsiteY4" fmla="*/ 0 h 2003146"/>
              <a:gd name="connsiteX0" fmla="*/ 0 w 2003146"/>
              <a:gd name="connsiteY0" fmla="*/ 0 h 2003146"/>
              <a:gd name="connsiteX1" fmla="*/ 1001573 w 2003146"/>
              <a:gd name="connsiteY1" fmla="*/ 0 h 2003146"/>
              <a:gd name="connsiteX2" fmla="*/ 2003146 w 2003146"/>
              <a:gd name="connsiteY2" fmla="*/ 1001573 h 2003146"/>
              <a:gd name="connsiteX3" fmla="*/ 1001573 w 2003146"/>
              <a:gd name="connsiteY3" fmla="*/ 2003146 h 2003146"/>
              <a:gd name="connsiteX4" fmla="*/ 91440 w 2003146"/>
              <a:gd name="connsiteY4" fmla="*/ 91440 h 2003146"/>
              <a:gd name="connsiteX0" fmla="*/ 910133 w 1911706"/>
              <a:gd name="connsiteY0" fmla="*/ 0 h 2003146"/>
              <a:gd name="connsiteX1" fmla="*/ 1911706 w 1911706"/>
              <a:gd name="connsiteY1" fmla="*/ 1001573 h 2003146"/>
              <a:gd name="connsiteX2" fmla="*/ 910133 w 1911706"/>
              <a:gd name="connsiteY2" fmla="*/ 2003146 h 2003146"/>
              <a:gd name="connsiteX3" fmla="*/ 0 w 1911706"/>
              <a:gd name="connsiteY3" fmla="*/ 91440 h 2003146"/>
              <a:gd name="connsiteX0" fmla="*/ 0 w 1001573"/>
              <a:gd name="connsiteY0" fmla="*/ 0 h 2003146"/>
              <a:gd name="connsiteX1" fmla="*/ 1001573 w 1001573"/>
              <a:gd name="connsiteY1" fmla="*/ 1001573 h 2003146"/>
              <a:gd name="connsiteX2" fmla="*/ 0 w 1001573"/>
              <a:gd name="connsiteY2" fmla="*/ 2003146 h 200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573" h="2003146">
                <a:moveTo>
                  <a:pt x="0" y="0"/>
                </a:moveTo>
                <a:cubicBezTo>
                  <a:pt x="553153" y="0"/>
                  <a:pt x="1001573" y="448420"/>
                  <a:pt x="1001573" y="1001573"/>
                </a:cubicBezTo>
                <a:cubicBezTo>
                  <a:pt x="1001573" y="1554726"/>
                  <a:pt x="553153" y="2003146"/>
                  <a:pt x="0" y="2003146"/>
                </a:cubicBezTo>
              </a:path>
            </a:pathLst>
          </a:cu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71EB6798-24EB-44CF-9B6F-22D558F4FE59}"/>
              </a:ext>
            </a:extLst>
          </p:cNvPr>
          <p:cNvCxnSpPr>
            <a:cxnSpLocks/>
          </p:cNvCxnSpPr>
          <p:nvPr/>
        </p:nvCxnSpPr>
        <p:spPr>
          <a:xfrm>
            <a:off x="1118172" y="4390084"/>
            <a:ext cx="10805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riangle isocèle 59">
            <a:extLst>
              <a:ext uri="{FF2B5EF4-FFF2-40B4-BE49-F238E27FC236}">
                <a16:creationId xmlns:a16="http://schemas.microsoft.com/office/drawing/2014/main" id="{39E5A484-A7B5-4937-9CC3-B9C0F9A9A526}"/>
              </a:ext>
            </a:extLst>
          </p:cNvPr>
          <p:cNvSpPr/>
          <p:nvPr/>
        </p:nvSpPr>
        <p:spPr>
          <a:xfrm rot="5400000">
            <a:off x="11586949" y="4218947"/>
            <a:ext cx="419893" cy="361977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9C4029A4-EA94-4F03-81ED-A8638A356D75}"/>
              </a:ext>
            </a:extLst>
          </p:cNvPr>
          <p:cNvSpPr txBox="1"/>
          <p:nvPr/>
        </p:nvSpPr>
        <p:spPr>
          <a:xfrm>
            <a:off x="1005274" y="3598984"/>
            <a:ext cx="16151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b="1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semestre</a:t>
            </a:r>
          </a:p>
          <a:p>
            <a:pPr algn="ctr"/>
            <a:r>
              <a:rPr lang="fr-F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45135814-943B-4CAE-8D8F-C6C3AEBAECF2}"/>
              </a:ext>
            </a:extLst>
          </p:cNvPr>
          <p:cNvSpPr txBox="1"/>
          <p:nvPr/>
        </p:nvSpPr>
        <p:spPr>
          <a:xfrm>
            <a:off x="579870" y="4566342"/>
            <a:ext cx="2833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pprofondissement du projet urbain 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établissement du plan guide, 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renforcement de l’équipe de maitrise d’œuvre (naturalistes, agronomes, économistes, avocats), 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3BE07E01-4318-476F-97DC-2A68E70AEB2C}"/>
              </a:ext>
            </a:extLst>
          </p:cNvPr>
          <p:cNvSpPr/>
          <p:nvPr/>
        </p:nvSpPr>
        <p:spPr>
          <a:xfrm>
            <a:off x="3300462" y="5433578"/>
            <a:ext cx="3614202" cy="36142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12777364-43C3-4405-813D-DC23E56AAFD6}"/>
              </a:ext>
            </a:extLst>
          </p:cNvPr>
          <p:cNvSpPr txBox="1"/>
          <p:nvPr/>
        </p:nvSpPr>
        <p:spPr>
          <a:xfrm>
            <a:off x="3474024" y="5657671"/>
            <a:ext cx="32885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COURS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Réactualisation et finalisation</a:t>
            </a:r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études règlementaires nécessaires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 montage du dossier de demande d’autorisation environnementale unique,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Recherche de foncier compensatoire</a:t>
            </a:r>
            <a:endParaRPr lang="fr-FR" sz="12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55302C74-8072-4968-B873-32C13E8AD14D}"/>
              </a:ext>
            </a:extLst>
          </p:cNvPr>
          <p:cNvCxnSpPr/>
          <p:nvPr/>
        </p:nvCxnSpPr>
        <p:spPr>
          <a:xfrm>
            <a:off x="5549059" y="4152649"/>
            <a:ext cx="0" cy="142935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188A5C2D-734E-4FD5-A21F-D428E7A9D03E}"/>
              </a:ext>
            </a:extLst>
          </p:cNvPr>
          <p:cNvSpPr txBox="1"/>
          <p:nvPr/>
        </p:nvSpPr>
        <p:spPr>
          <a:xfrm>
            <a:off x="9362759" y="1968031"/>
            <a:ext cx="211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Concession d’aménagement </a:t>
            </a:r>
          </a:p>
          <a:p>
            <a:r>
              <a:rPr lang="fr-FR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confiée à la SPL AGATE</a:t>
            </a:r>
          </a:p>
        </p:txBody>
      </p:sp>
    </p:spTree>
    <p:extLst>
      <p:ext uri="{BB962C8B-B14F-4D97-AF65-F5344CB8AC3E}">
        <p14:creationId xmlns:p14="http://schemas.microsoft.com/office/powerpoint/2010/main" val="42536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59C95C9-0F7A-443C-91BC-9B83AE9AF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42" y="2440122"/>
            <a:ext cx="1160056" cy="116005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247741" y="365128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365128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DONNÉES D’ENTRÉE </a:t>
            </a:r>
            <a:endParaRPr lang="fr-FR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2456E6F-4A5D-4535-9D04-E855FAFD31C9}"/>
              </a:ext>
            </a:extLst>
          </p:cNvPr>
          <p:cNvSpPr txBox="1"/>
          <p:nvPr/>
        </p:nvSpPr>
        <p:spPr>
          <a:xfrm>
            <a:off x="8911628" y="931026"/>
            <a:ext cx="274319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Infrastructures existantes et programmées </a:t>
            </a:r>
          </a:p>
          <a:p>
            <a:pPr marL="285750" indent="-285750">
              <a:buFontTx/>
              <a:buChar char="-"/>
            </a:pP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Présence d’une Gare TGV/TER</a:t>
            </a:r>
          </a:p>
          <a:p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Des servitudes multiples (radar météorologique, lignes HTA, marges de recul par rapport aux infrastructures, ...)</a:t>
            </a:r>
          </a:p>
          <a:p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Patrimoine (Via </a:t>
            </a:r>
            <a:r>
              <a:rPr 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Domitia</a:t>
            </a: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, mas existants)</a:t>
            </a:r>
          </a:p>
          <a:p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Zones naturelles et agricoles</a:t>
            </a:r>
          </a:p>
          <a:p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8487DBFC-E37A-4EEE-BDA9-D8A6441D7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038" y="900178"/>
            <a:ext cx="708759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8A69563-7155-48D9-BE67-923FAED7D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2249894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INTENTIONS PROGRAMMATIQUES 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SCHÉMA PROGRAMMATIQUE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77422FDD-8D7F-46E0-9954-D163FBF8A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755" y="1296537"/>
            <a:ext cx="780485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A7BAEBE-6AEC-4739-BCFC-4AF90C4B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44" y="2216237"/>
            <a:ext cx="1158340" cy="1164437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STRATÉGIE URBAINE ET PAYSAGÈRE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PROGRAMMATION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BB2E204-9DA8-4D4F-866A-9B5AF0E3C9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87" y="1458000"/>
            <a:ext cx="6806189" cy="54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0C64EDF-4D8B-409E-9CE8-34B516D4FF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374" y="3848564"/>
            <a:ext cx="2706277" cy="23613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B617D4D-A7B7-4C29-9171-53F0382FDED3}"/>
              </a:ext>
            </a:extLst>
          </p:cNvPr>
          <p:cNvSpPr txBox="1"/>
          <p:nvPr/>
        </p:nvSpPr>
        <p:spPr>
          <a:xfrm>
            <a:off x="8641545" y="3418774"/>
            <a:ext cx="2403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/>
              <a:t>FONCIER CESSIBLE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11046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3DDF6568-1FF6-4E50-828C-A029438CE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7" y="2222470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STRATÉGIE URBAINE ET PAYSAGÈRE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SYNTHÈSE DU PROGRAMME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D5E3D7C1-E612-4A5D-98C2-FD42F0B034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86" y="1266485"/>
            <a:ext cx="6806188" cy="539999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56CDAD-0965-4B19-8816-CB7CDBB4E4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292" y="2992001"/>
            <a:ext cx="1724055" cy="384324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19A493-C0AB-4B67-9CD6-51CF7AC7DA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292" y="780330"/>
            <a:ext cx="2456821" cy="195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8E6490F-5F30-4834-8309-DE90BD11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2215364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STRATÉGIE URBAINE ET PAYSAGÈRE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RÉPARTITION GLOBALE DU FONCIER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618158BB-DB90-4A24-8109-6CB352BD45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488" y="1310001"/>
            <a:ext cx="6806189" cy="540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C7E4C05-2350-4F47-9CBE-EFF2FD6003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054" y="4467451"/>
            <a:ext cx="2908720" cy="21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7DE699A8-89F3-46DB-8AE2-9DC46FDAC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2215364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STRATÉGIE URBAINE ET PAYSAGÈRE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STRUCTURES PAYSAGERE: DEUX ECHELLES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8" name="Image 7" descr="Une image contenant carte, texte&#10;&#10;Description générée automatiquement">
            <a:extLst>
              <a:ext uri="{FF2B5EF4-FFF2-40B4-BE49-F238E27FC236}">
                <a16:creationId xmlns:a16="http://schemas.microsoft.com/office/drawing/2014/main" id="{CDF27D1E-EC5D-407D-B576-3561431B5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039" y="1266485"/>
            <a:ext cx="4474444" cy="2866222"/>
          </a:xfrm>
          <a:prstGeom prst="rect">
            <a:avLst/>
          </a:prstGeom>
        </p:spPr>
      </p:pic>
      <p:pic>
        <p:nvPicPr>
          <p:cNvPr id="9" name="Image 8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E4B24EA4-4E7F-496F-9FB1-01480BAB7E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2738" y="1266485"/>
            <a:ext cx="4269246" cy="2866222"/>
          </a:xfrm>
          <a:prstGeom prst="rect">
            <a:avLst/>
          </a:prstGeom>
        </p:spPr>
      </p:pic>
      <p:pic>
        <p:nvPicPr>
          <p:cNvPr id="10" name="Image 9" descr="Une image contenant herbe, extérieur, champ, équitation&#10;&#10;Description générée automatiquement">
            <a:extLst>
              <a:ext uri="{FF2B5EF4-FFF2-40B4-BE49-F238E27FC236}">
                <a16:creationId xmlns:a16="http://schemas.microsoft.com/office/drawing/2014/main" id="{74742DF5-7951-4192-8A63-C9563BFB20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039" y="4644695"/>
            <a:ext cx="2175169" cy="1081920"/>
          </a:xfrm>
          <a:prstGeom prst="rect">
            <a:avLst/>
          </a:prstGeom>
        </p:spPr>
      </p:pic>
      <p:pic>
        <p:nvPicPr>
          <p:cNvPr id="14" name="Image 13" descr="Une image contenant herbe, mouton, broutant, extérieur&#10;&#10;Description générée automatiquement">
            <a:extLst>
              <a:ext uri="{FF2B5EF4-FFF2-40B4-BE49-F238E27FC236}">
                <a16:creationId xmlns:a16="http://schemas.microsoft.com/office/drawing/2014/main" id="{3424E5E3-EF44-4CEB-BB8F-B97B250E232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1262" y="4644696"/>
            <a:ext cx="2175170" cy="1081920"/>
          </a:xfrm>
          <a:prstGeom prst="rect">
            <a:avLst/>
          </a:prstGeom>
        </p:spPr>
      </p:pic>
      <p:pic>
        <p:nvPicPr>
          <p:cNvPr id="16" name="Image 15" descr="Une image contenant herbe, extérieur, plante, parc&#10;&#10;Description générée automatiquement">
            <a:extLst>
              <a:ext uri="{FF2B5EF4-FFF2-40B4-BE49-F238E27FC236}">
                <a16:creationId xmlns:a16="http://schemas.microsoft.com/office/drawing/2014/main" id="{692D836E-4DF9-460C-8D24-D3FCDF45B8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547" y="5752939"/>
            <a:ext cx="1491429" cy="959374"/>
          </a:xfrm>
          <a:prstGeom prst="rect">
            <a:avLst/>
          </a:prstGeom>
        </p:spPr>
      </p:pic>
      <p:pic>
        <p:nvPicPr>
          <p:cNvPr id="24" name="Image 23" descr="Une image contenant herbe, extérieur, parc, banc&#10;&#10;Description générée automatiquement">
            <a:extLst>
              <a:ext uri="{FF2B5EF4-FFF2-40B4-BE49-F238E27FC236}">
                <a16:creationId xmlns:a16="http://schemas.microsoft.com/office/drawing/2014/main" id="{82492D38-F8BB-4A77-B1E8-CCABB7E5E1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038" y="5751558"/>
            <a:ext cx="1439061" cy="959374"/>
          </a:xfrm>
          <a:prstGeom prst="rect">
            <a:avLst/>
          </a:prstGeom>
        </p:spPr>
      </p:pic>
      <p:pic>
        <p:nvPicPr>
          <p:cNvPr id="26" name="Image 25" descr="Une image contenant herbe, clôture, extérieur, arbre&#10;&#10;Description générée automatiquement">
            <a:extLst>
              <a:ext uri="{FF2B5EF4-FFF2-40B4-BE49-F238E27FC236}">
                <a16:creationId xmlns:a16="http://schemas.microsoft.com/office/drawing/2014/main" id="{472B87CF-B0FF-4D3D-8B6E-7FF7783DD48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9424" y="5747338"/>
            <a:ext cx="1377009" cy="963594"/>
          </a:xfrm>
          <a:prstGeom prst="rect">
            <a:avLst/>
          </a:prstGeom>
        </p:spPr>
      </p:pic>
      <p:pic>
        <p:nvPicPr>
          <p:cNvPr id="28" name="Image 27" descr="Une image contenant herbe, extérieur, parc, arbre&#10;&#10;Description générée automatiquement">
            <a:extLst>
              <a:ext uri="{FF2B5EF4-FFF2-40B4-BE49-F238E27FC236}">
                <a16:creationId xmlns:a16="http://schemas.microsoft.com/office/drawing/2014/main" id="{EC5032C0-EC62-49C3-AD0A-E8A90EDBB7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739" y="4644695"/>
            <a:ext cx="1628457" cy="1081920"/>
          </a:xfrm>
          <a:prstGeom prst="rect">
            <a:avLst/>
          </a:prstGeom>
        </p:spPr>
      </p:pic>
      <p:pic>
        <p:nvPicPr>
          <p:cNvPr id="30" name="Image 29" descr="Une image contenant herbe, extérieur, champ, vélo&#10;&#10;Description générée automatiquement">
            <a:extLst>
              <a:ext uri="{FF2B5EF4-FFF2-40B4-BE49-F238E27FC236}">
                <a16:creationId xmlns:a16="http://schemas.microsoft.com/office/drawing/2014/main" id="{F30C63C9-7E30-4AB0-8D4C-6CDDD6AE54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739" y="5763402"/>
            <a:ext cx="2738526" cy="947530"/>
          </a:xfrm>
          <a:prstGeom prst="rect">
            <a:avLst/>
          </a:prstGeom>
        </p:spPr>
      </p:pic>
      <p:pic>
        <p:nvPicPr>
          <p:cNvPr id="32" name="Image 31" descr="Une image contenant herbe, extérieur, parc, arbre&#10;&#10;Description générée automatiquement">
            <a:extLst>
              <a:ext uri="{FF2B5EF4-FFF2-40B4-BE49-F238E27FC236}">
                <a16:creationId xmlns:a16="http://schemas.microsoft.com/office/drawing/2014/main" id="{89244834-F4ED-4822-8439-C428CB1A3C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989" y="5763402"/>
            <a:ext cx="1426179" cy="947530"/>
          </a:xfrm>
          <a:prstGeom prst="rect">
            <a:avLst/>
          </a:prstGeom>
        </p:spPr>
      </p:pic>
      <p:pic>
        <p:nvPicPr>
          <p:cNvPr id="34" name="Image 33" descr="Une image contenant extérieur, rue, bâtiment, trafic&#10;&#10;Description générée automatiquement">
            <a:extLst>
              <a:ext uri="{FF2B5EF4-FFF2-40B4-BE49-F238E27FC236}">
                <a16:creationId xmlns:a16="http://schemas.microsoft.com/office/drawing/2014/main" id="{480512A9-CFF0-4FE5-ADE3-13C20C9682B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946" y="4644695"/>
            <a:ext cx="1526015" cy="1081920"/>
          </a:xfrm>
          <a:prstGeom prst="rect">
            <a:avLst/>
          </a:prstGeom>
        </p:spPr>
      </p:pic>
      <p:pic>
        <p:nvPicPr>
          <p:cNvPr id="36" name="Image 35" descr="Une image contenant extérieur, rue, bâtiment, trottoir&#10;&#10;Description générée automatiquement">
            <a:extLst>
              <a:ext uri="{FF2B5EF4-FFF2-40B4-BE49-F238E27FC236}">
                <a16:creationId xmlns:a16="http://schemas.microsoft.com/office/drawing/2014/main" id="{8097F4C8-B2D2-4AA4-8B71-74B6A9D563C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62"/>
          <a:stretch/>
        </p:blipFill>
        <p:spPr>
          <a:xfrm>
            <a:off x="9665127" y="4644695"/>
            <a:ext cx="991040" cy="1081920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B53EC70E-44AE-4195-8A73-40C509E21AC5}"/>
              </a:ext>
            </a:extLst>
          </p:cNvPr>
          <p:cNvSpPr txBox="1"/>
          <p:nvPr/>
        </p:nvSpPr>
        <p:spPr>
          <a:xfrm>
            <a:off x="1753972" y="4132708"/>
            <a:ext cx="449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La ceinture agricole : échelle territoriale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EE53098-C755-46D0-BD45-B79B2D49EEFD}"/>
              </a:ext>
            </a:extLst>
          </p:cNvPr>
          <p:cNvSpPr txBox="1"/>
          <p:nvPr/>
        </p:nvSpPr>
        <p:spPr>
          <a:xfrm>
            <a:off x="6419910" y="4133000"/>
            <a:ext cx="4490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Les intériorités : échelle urbaine</a:t>
            </a:r>
          </a:p>
        </p:txBody>
      </p:sp>
    </p:spTree>
    <p:extLst>
      <p:ext uri="{BB962C8B-B14F-4D97-AF65-F5344CB8AC3E}">
        <p14:creationId xmlns:p14="http://schemas.microsoft.com/office/powerpoint/2010/main" val="1270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A09BC40-4E4B-4DEB-80C1-D64AF4F0D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2215364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STRATÉGIE URBAINE ET PAYSAGÈRE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PLAN GUIDE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D7D6728-01F9-4143-BD91-2788CC4B5B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843" y="1296537"/>
            <a:ext cx="784428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3287658E-C8B4-4D8D-BA1E-5915C9A17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28" y="2215364"/>
            <a:ext cx="1160056" cy="1160056"/>
          </a:xfrm>
          <a:prstGeom prst="rect">
            <a:avLst/>
          </a:prstGeom>
        </p:spPr>
      </p:pic>
      <p:sp>
        <p:nvSpPr>
          <p:cNvPr id="20" name="Titre 1">
            <a:extLst>
              <a:ext uri="{FF2B5EF4-FFF2-40B4-BE49-F238E27FC236}">
                <a16:creationId xmlns:a16="http://schemas.microsoft.com/office/drawing/2014/main" id="{F9D8CC03-80D6-474D-9434-02B06C253F2D}"/>
              </a:ext>
            </a:extLst>
          </p:cNvPr>
          <p:cNvSpPr txBox="1">
            <a:spLocks/>
          </p:cNvSpPr>
          <p:nvPr/>
        </p:nvSpPr>
        <p:spPr>
          <a:xfrm>
            <a:off x="1728503" y="648077"/>
            <a:ext cx="10618645" cy="5658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fr-FR" sz="20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2000" b="1" spc="300" dirty="0">
                <a:latin typeface="Arial" panose="020B0604020202020204" pitchFamily="34" charset="0"/>
                <a:cs typeface="Arial" panose="020B0604020202020204" pitchFamily="34" charset="0"/>
              </a:rPr>
              <a:t>PHASAGE ENVISAGÉ</a:t>
            </a:r>
          </a:p>
          <a:p>
            <a:pPr algn="l"/>
            <a:r>
              <a:rPr lang="fr-FR" sz="2000" spc="300" dirty="0">
                <a:latin typeface="Arial" panose="020B0604020202020204" pitchFamily="34" charset="0"/>
                <a:cs typeface="Arial" panose="020B0604020202020204" pitchFamily="34" charset="0"/>
              </a:rPr>
              <a:t>MANDUEL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2359B30-8034-4531-A9E0-36DA43845E30}"/>
              </a:ext>
            </a:extLst>
          </p:cNvPr>
          <p:cNvGrpSpPr/>
          <p:nvPr/>
        </p:nvGrpSpPr>
        <p:grpSpPr>
          <a:xfrm>
            <a:off x="150127" y="136480"/>
            <a:ext cx="1160058" cy="2155084"/>
            <a:chOff x="150126" y="136480"/>
            <a:chExt cx="1951632" cy="3625621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ED680BA9-B69F-4113-ABA6-BE8A7516CBA0}"/>
                </a:ext>
              </a:extLst>
            </p:cNvPr>
            <p:cNvGrpSpPr/>
            <p:nvPr/>
          </p:nvGrpSpPr>
          <p:grpSpPr>
            <a:xfrm>
              <a:off x="150126" y="1810471"/>
              <a:ext cx="1951630" cy="1951630"/>
              <a:chOff x="-486802" y="4029387"/>
              <a:chExt cx="4593339" cy="4593339"/>
            </a:xfrm>
          </p:grpSpPr>
          <p:sp>
            <p:nvSpPr>
              <p:cNvPr id="18" name="Ellipse 17">
                <a:extLst>
                  <a:ext uri="{FF2B5EF4-FFF2-40B4-BE49-F238E27FC236}">
                    <a16:creationId xmlns:a16="http://schemas.microsoft.com/office/drawing/2014/main" id="{4F803DC4-E6EA-47FA-81E6-7E19327C477D}"/>
                  </a:ext>
                </a:extLst>
              </p:cNvPr>
              <p:cNvSpPr/>
              <p:nvPr/>
            </p:nvSpPr>
            <p:spPr>
              <a:xfrm>
                <a:off x="-486802" y="4029387"/>
                <a:ext cx="4593339" cy="45933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3FCF2EC-8C60-4760-B383-CABD38CE3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5708" y="4563843"/>
                <a:ext cx="2928316" cy="2928316"/>
              </a:xfrm>
              <a:prstGeom prst="rect">
                <a:avLst/>
              </a:prstGeom>
            </p:spPr>
          </p:pic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61D8D8-DCEF-45BE-A8BA-6B7E3A16EC2C}"/>
                </a:ext>
              </a:extLst>
            </p:cNvPr>
            <p:cNvSpPr/>
            <p:nvPr/>
          </p:nvSpPr>
          <p:spPr>
            <a:xfrm>
              <a:off x="150128" y="136480"/>
              <a:ext cx="1951630" cy="19516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" name="Image 2" descr="Une image contenant dessin&#10;&#10;Description générée automatiquement">
              <a:extLst>
                <a:ext uri="{FF2B5EF4-FFF2-40B4-BE49-F238E27FC236}">
                  <a16:creationId xmlns:a16="http://schemas.microsoft.com/office/drawing/2014/main" id="{4ADD2A16-047F-4EE2-B091-C4B97BB33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6330" y="658497"/>
              <a:ext cx="1739226" cy="870595"/>
            </a:xfrm>
            <a:prstGeom prst="rect">
              <a:avLst/>
            </a:prstGeom>
          </p:spPr>
        </p:pic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A2D366BE-2B6E-4E51-AFA0-37A181B50E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4037" y="1436976"/>
            <a:ext cx="8543926" cy="500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9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287</Words>
  <Application>Microsoft Office PowerPoint</Application>
  <PresentationFormat>Grand écran</PresentationFormat>
  <Paragraphs>93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HAAS</dc:creator>
  <cp:lastModifiedBy>Laura BOIX</cp:lastModifiedBy>
  <cp:revision>97</cp:revision>
  <cp:lastPrinted>2020-09-16T09:31:36Z</cp:lastPrinted>
  <dcterms:created xsi:type="dcterms:W3CDTF">2020-09-03T08:30:21Z</dcterms:created>
  <dcterms:modified xsi:type="dcterms:W3CDTF">2020-11-23T15:54:45Z</dcterms:modified>
</cp:coreProperties>
</file>