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71" r:id="rId3"/>
    <p:sldId id="265" r:id="rId4"/>
    <p:sldId id="268" r:id="rId5"/>
    <p:sldId id="267" r:id="rId6"/>
    <p:sldId id="269" r:id="rId7"/>
    <p:sldId id="259" r:id="rId8"/>
    <p:sldId id="261" r:id="rId9"/>
    <p:sldId id="263" r:id="rId10"/>
    <p:sldId id="264" r:id="rId11"/>
    <p:sldId id="272" r:id="rId12"/>
    <p:sldId id="273" r:id="rId13"/>
    <p:sldId id="274" r:id="rId14"/>
    <p:sldId id="275" r:id="rId1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D8267-0926-4613-83D0-10027BC100F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48C32BD9-FBA3-4EE3-BC01-56880D352F95}">
      <dgm:prSet phldrT="[Texte]" custT="1"/>
      <dgm:spPr/>
      <dgm:t>
        <a:bodyPr/>
        <a:lstStyle/>
        <a:p>
          <a:r>
            <a:rPr lang="fr-FR" sz="1200" b="1" u="sng" dirty="0" smtClean="0"/>
            <a:t>Mai 2015</a:t>
          </a:r>
        </a:p>
        <a:p>
          <a:r>
            <a:rPr lang="fr-FR" sz="1200" dirty="0" smtClean="0"/>
            <a:t>1</a:t>
          </a:r>
          <a:r>
            <a:rPr lang="fr-FR" sz="1200" baseline="30000" dirty="0" smtClean="0"/>
            <a:t>ère</a:t>
          </a:r>
          <a:r>
            <a:rPr lang="fr-FR" sz="1200" dirty="0" smtClean="0"/>
            <a:t> rationalisation du réseau </a:t>
          </a:r>
        </a:p>
        <a:p>
          <a:endParaRPr lang="fr-FR" sz="1000" dirty="0"/>
        </a:p>
      </dgm:t>
    </dgm:pt>
    <dgm:pt modelId="{AEE53E9A-961C-449D-B3A0-956AA45094E9}" type="parTrans" cxnId="{5A347BDC-56EA-4562-8378-BF914BB56C9B}">
      <dgm:prSet/>
      <dgm:spPr/>
      <dgm:t>
        <a:bodyPr/>
        <a:lstStyle/>
        <a:p>
          <a:endParaRPr lang="fr-FR"/>
        </a:p>
      </dgm:t>
    </dgm:pt>
    <dgm:pt modelId="{6EE71D63-DC9B-43FA-B64F-ED4D6154FB6F}" type="sibTrans" cxnId="{5A347BDC-56EA-4562-8378-BF914BB56C9B}">
      <dgm:prSet/>
      <dgm:spPr/>
      <dgm:t>
        <a:bodyPr/>
        <a:lstStyle/>
        <a:p>
          <a:endParaRPr lang="fr-FR"/>
        </a:p>
      </dgm:t>
    </dgm:pt>
    <dgm:pt modelId="{B9627FF5-C77A-4848-BE81-FBFBF93AD4FD}">
      <dgm:prSet phldrT="[Texte]" custT="1"/>
      <dgm:spPr/>
      <dgm:t>
        <a:bodyPr/>
        <a:lstStyle/>
        <a:p>
          <a:r>
            <a:rPr lang="fr-FR" sz="1200" b="1" u="sng" dirty="0" smtClean="0"/>
            <a:t>Décembre 2016</a:t>
          </a:r>
        </a:p>
        <a:p>
          <a:r>
            <a:rPr lang="fr-FR" sz="1200" dirty="0" smtClean="0"/>
            <a:t>Lancement de T1 Ecusson </a:t>
          </a:r>
        </a:p>
        <a:p>
          <a:r>
            <a:rPr lang="fr-FR" sz="1200" dirty="0" smtClean="0"/>
            <a:t>Réorganisation globale du réseau </a:t>
          </a:r>
          <a:endParaRPr lang="fr-FR" sz="1200" dirty="0"/>
        </a:p>
      </dgm:t>
    </dgm:pt>
    <dgm:pt modelId="{78969AF0-A457-4FB1-A581-F764DFB97C25}" type="parTrans" cxnId="{B232989B-0BB0-40D7-93DE-F6F86C671EED}">
      <dgm:prSet/>
      <dgm:spPr/>
      <dgm:t>
        <a:bodyPr/>
        <a:lstStyle/>
        <a:p>
          <a:endParaRPr lang="fr-FR"/>
        </a:p>
      </dgm:t>
    </dgm:pt>
    <dgm:pt modelId="{200A1C57-7698-47E3-9C45-5DDB977232C3}" type="sibTrans" cxnId="{B232989B-0BB0-40D7-93DE-F6F86C671EED}">
      <dgm:prSet/>
      <dgm:spPr/>
      <dgm:t>
        <a:bodyPr/>
        <a:lstStyle/>
        <a:p>
          <a:endParaRPr lang="fr-FR"/>
        </a:p>
      </dgm:t>
    </dgm:pt>
    <dgm:pt modelId="{BF4049D2-CA27-4182-ABAB-79E2B60A334C}">
      <dgm:prSet phldrT="[Texte]" custT="1"/>
      <dgm:spPr/>
      <dgm:t>
        <a:bodyPr/>
        <a:lstStyle/>
        <a:p>
          <a:r>
            <a:rPr lang="fr-FR" sz="1200" b="1" u="sng" dirty="0" smtClean="0"/>
            <a:t>2018 </a:t>
          </a:r>
        </a:p>
        <a:p>
          <a:r>
            <a:rPr lang="fr-FR" sz="1200" b="0" u="none" dirty="0" smtClean="0"/>
            <a:t>SAEIV</a:t>
          </a:r>
        </a:p>
        <a:p>
          <a:r>
            <a:rPr lang="fr-FR" sz="1200" dirty="0" smtClean="0"/>
            <a:t>T1 Sud à </a:t>
          </a:r>
          <a:r>
            <a:rPr lang="fr-FR" sz="1200" dirty="0" err="1" smtClean="0"/>
            <a:t>Caissargues</a:t>
          </a:r>
          <a:endParaRPr lang="fr-FR" sz="1200" dirty="0"/>
        </a:p>
      </dgm:t>
    </dgm:pt>
    <dgm:pt modelId="{1E37C739-CDE1-4CD1-B80D-9975B695472E}" type="parTrans" cxnId="{B770BB35-E795-4FDA-AEAE-5D059FC1F7D4}">
      <dgm:prSet/>
      <dgm:spPr/>
      <dgm:t>
        <a:bodyPr/>
        <a:lstStyle/>
        <a:p>
          <a:endParaRPr lang="fr-FR"/>
        </a:p>
      </dgm:t>
    </dgm:pt>
    <dgm:pt modelId="{21FFEB0A-72CA-4121-977F-852949CF6040}" type="sibTrans" cxnId="{B770BB35-E795-4FDA-AEAE-5D059FC1F7D4}">
      <dgm:prSet/>
      <dgm:spPr/>
      <dgm:t>
        <a:bodyPr/>
        <a:lstStyle/>
        <a:p>
          <a:endParaRPr lang="fr-FR"/>
        </a:p>
      </dgm:t>
    </dgm:pt>
    <dgm:pt modelId="{EF41542A-53DB-4CBE-82FB-A1D164050280}">
      <dgm:prSet phldrT="[Texte]" custT="1"/>
      <dgm:spPr/>
      <dgm:t>
        <a:bodyPr/>
        <a:lstStyle/>
        <a:p>
          <a:r>
            <a:rPr lang="fr-FR" sz="1200" b="1" u="sng" dirty="0" smtClean="0"/>
            <a:t>Horizon 2020</a:t>
          </a:r>
        </a:p>
        <a:p>
          <a:r>
            <a:rPr lang="fr-FR" sz="1200" dirty="0" smtClean="0"/>
            <a:t>T2  CHU - PALOMA</a:t>
          </a:r>
          <a:endParaRPr lang="fr-FR" sz="1200" dirty="0"/>
        </a:p>
      </dgm:t>
    </dgm:pt>
    <dgm:pt modelId="{D24C9CC3-913C-42E7-941E-34A43665B80C}" type="parTrans" cxnId="{A4235062-86BC-474E-BBF1-DFD99B1929F2}">
      <dgm:prSet/>
      <dgm:spPr/>
      <dgm:t>
        <a:bodyPr/>
        <a:lstStyle/>
        <a:p>
          <a:endParaRPr lang="fr-FR"/>
        </a:p>
      </dgm:t>
    </dgm:pt>
    <dgm:pt modelId="{A687CCA5-7946-43E6-B412-A875F6CF64EB}" type="sibTrans" cxnId="{A4235062-86BC-474E-BBF1-DFD99B1929F2}">
      <dgm:prSet/>
      <dgm:spPr/>
      <dgm:t>
        <a:bodyPr/>
        <a:lstStyle/>
        <a:p>
          <a:endParaRPr lang="fr-FR"/>
        </a:p>
      </dgm:t>
    </dgm:pt>
    <dgm:pt modelId="{C0B7299A-EE35-4F5A-B4E5-793F2DAAD633}" type="pres">
      <dgm:prSet presAssocID="{F66D8267-0926-4613-83D0-10027BC100F7}" presName="Name0" presStyleCnt="0">
        <dgm:presLayoutVars>
          <dgm:dir/>
          <dgm:animLvl val="lvl"/>
          <dgm:resizeHandles val="exact"/>
        </dgm:presLayoutVars>
      </dgm:prSet>
      <dgm:spPr/>
    </dgm:pt>
    <dgm:pt modelId="{EC886F29-315D-4F81-B093-BB97276EDDC0}" type="pres">
      <dgm:prSet presAssocID="{F66D8267-0926-4613-83D0-10027BC100F7}" presName="dummy" presStyleCnt="0"/>
      <dgm:spPr/>
    </dgm:pt>
    <dgm:pt modelId="{2B81E2A9-DA79-4700-AD7C-6E09A1AAC3F9}" type="pres">
      <dgm:prSet presAssocID="{F66D8267-0926-4613-83D0-10027BC100F7}" presName="linH" presStyleCnt="0"/>
      <dgm:spPr/>
    </dgm:pt>
    <dgm:pt modelId="{99CA57EF-948F-4519-BCCA-C8D9C17706F7}" type="pres">
      <dgm:prSet presAssocID="{F66D8267-0926-4613-83D0-10027BC100F7}" presName="padding1" presStyleCnt="0"/>
      <dgm:spPr/>
    </dgm:pt>
    <dgm:pt modelId="{A4D1DA78-1649-4AC1-A7EE-D36D21E8B948}" type="pres">
      <dgm:prSet presAssocID="{48C32BD9-FBA3-4EE3-BC01-56880D352F95}" presName="linV" presStyleCnt="0"/>
      <dgm:spPr/>
    </dgm:pt>
    <dgm:pt modelId="{9603312D-2774-4973-B971-4FCFA192BADE}" type="pres">
      <dgm:prSet presAssocID="{48C32BD9-FBA3-4EE3-BC01-56880D352F95}" presName="spVertical1" presStyleCnt="0"/>
      <dgm:spPr/>
    </dgm:pt>
    <dgm:pt modelId="{8E62FF4F-B0D2-4D84-AB1D-FFA2BCA7B803}" type="pres">
      <dgm:prSet presAssocID="{48C32BD9-FBA3-4EE3-BC01-56880D352F95}" presName="parTx" presStyleLbl="revTx" presStyleIdx="0" presStyleCnt="4" custLinFactNeighborX="-32252" custLinFactNeighborY="180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E11275-120D-4992-AF18-F57E36173DCE}" type="pres">
      <dgm:prSet presAssocID="{48C32BD9-FBA3-4EE3-BC01-56880D352F95}" presName="spVertical2" presStyleCnt="0"/>
      <dgm:spPr/>
    </dgm:pt>
    <dgm:pt modelId="{7DC83AF7-1CBB-4DA4-A037-E549153E4B15}" type="pres">
      <dgm:prSet presAssocID="{48C32BD9-FBA3-4EE3-BC01-56880D352F95}" presName="spVertical3" presStyleCnt="0"/>
      <dgm:spPr/>
    </dgm:pt>
    <dgm:pt modelId="{7387ACF6-3696-4AEE-A78E-8E77FAFB2A3F}" type="pres">
      <dgm:prSet presAssocID="{6EE71D63-DC9B-43FA-B64F-ED4D6154FB6F}" presName="space" presStyleCnt="0"/>
      <dgm:spPr/>
    </dgm:pt>
    <dgm:pt modelId="{ADCC4E9E-A427-4056-A302-F303C53621B7}" type="pres">
      <dgm:prSet presAssocID="{B9627FF5-C77A-4848-BE81-FBFBF93AD4FD}" presName="linV" presStyleCnt="0"/>
      <dgm:spPr/>
    </dgm:pt>
    <dgm:pt modelId="{9F6ECCF6-F466-45BC-9C11-F6128683733F}" type="pres">
      <dgm:prSet presAssocID="{B9627FF5-C77A-4848-BE81-FBFBF93AD4FD}" presName="spVertical1" presStyleCnt="0"/>
      <dgm:spPr/>
    </dgm:pt>
    <dgm:pt modelId="{0E2D0C84-2B98-4E84-89A3-F02945E20694}" type="pres">
      <dgm:prSet presAssocID="{B9627FF5-C77A-4848-BE81-FBFBF93AD4FD}" presName="parTx" presStyleLbl="revTx" presStyleIdx="1" presStyleCnt="4" custScaleX="134287" custLinFactNeighborX="-23438" custLinFactNeighborY="19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262E34-B23D-4BDC-A357-402D3D20A78E}" type="pres">
      <dgm:prSet presAssocID="{B9627FF5-C77A-4848-BE81-FBFBF93AD4FD}" presName="spVertical2" presStyleCnt="0"/>
      <dgm:spPr/>
    </dgm:pt>
    <dgm:pt modelId="{8729432F-6B18-45E8-BF68-69204D7A6B57}" type="pres">
      <dgm:prSet presAssocID="{B9627FF5-C77A-4848-BE81-FBFBF93AD4FD}" presName="spVertical3" presStyleCnt="0"/>
      <dgm:spPr/>
    </dgm:pt>
    <dgm:pt modelId="{06AC30BB-2B41-475F-9401-76413350AF54}" type="pres">
      <dgm:prSet presAssocID="{200A1C57-7698-47E3-9C45-5DDB977232C3}" presName="space" presStyleCnt="0"/>
      <dgm:spPr/>
    </dgm:pt>
    <dgm:pt modelId="{EB4113E6-6229-4DA0-AA50-B50B22199262}" type="pres">
      <dgm:prSet presAssocID="{BF4049D2-CA27-4182-ABAB-79E2B60A334C}" presName="linV" presStyleCnt="0"/>
      <dgm:spPr/>
    </dgm:pt>
    <dgm:pt modelId="{0BD168DA-0CD5-411E-A9AF-2BC6255E8E74}" type="pres">
      <dgm:prSet presAssocID="{BF4049D2-CA27-4182-ABAB-79E2B60A334C}" presName="spVertical1" presStyleCnt="0"/>
      <dgm:spPr/>
    </dgm:pt>
    <dgm:pt modelId="{710AD6AF-BA6F-4C80-AABD-BA49CCC731B0}" type="pres">
      <dgm:prSet presAssocID="{BF4049D2-CA27-4182-ABAB-79E2B60A334C}" presName="parTx" presStyleLbl="revTx" presStyleIdx="2" presStyleCnt="4" custLinFactNeighborX="-17484" custLinFactNeighborY="-283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909FCE-0BD4-4F2D-88BB-37F993DFEA5D}" type="pres">
      <dgm:prSet presAssocID="{BF4049D2-CA27-4182-ABAB-79E2B60A334C}" presName="spVertical2" presStyleCnt="0"/>
      <dgm:spPr/>
    </dgm:pt>
    <dgm:pt modelId="{3B2D995C-3787-4271-9934-BDF98BAAD2F2}" type="pres">
      <dgm:prSet presAssocID="{BF4049D2-CA27-4182-ABAB-79E2B60A334C}" presName="spVertical3" presStyleCnt="0"/>
      <dgm:spPr/>
    </dgm:pt>
    <dgm:pt modelId="{6ED9D279-A239-46D8-ABD1-DFF2F7195898}" type="pres">
      <dgm:prSet presAssocID="{21FFEB0A-72CA-4121-977F-852949CF6040}" presName="space" presStyleCnt="0"/>
      <dgm:spPr/>
    </dgm:pt>
    <dgm:pt modelId="{BE003CEC-3931-45EB-AE3E-EC9A05E74B1A}" type="pres">
      <dgm:prSet presAssocID="{EF41542A-53DB-4CBE-82FB-A1D164050280}" presName="linV" presStyleCnt="0"/>
      <dgm:spPr/>
    </dgm:pt>
    <dgm:pt modelId="{C6927DED-C731-4295-84E4-A4A401E4DA13}" type="pres">
      <dgm:prSet presAssocID="{EF41542A-53DB-4CBE-82FB-A1D164050280}" presName="spVertical1" presStyleCnt="0"/>
      <dgm:spPr/>
    </dgm:pt>
    <dgm:pt modelId="{FA28AD05-3C66-4622-9E0A-23EAFDB6DC7C}" type="pres">
      <dgm:prSet presAssocID="{EF41542A-53DB-4CBE-82FB-A1D164050280}" presName="parTx" presStyleLbl="revTx" presStyleIdx="3" presStyleCnt="4" custLinFactNeighborX="-139" custLinFactNeighborY="-176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1E3386-A415-43E7-9B5D-5F47F919E379}" type="pres">
      <dgm:prSet presAssocID="{EF41542A-53DB-4CBE-82FB-A1D164050280}" presName="spVertical2" presStyleCnt="0"/>
      <dgm:spPr/>
    </dgm:pt>
    <dgm:pt modelId="{DCE80303-998F-4352-A029-ACE4D6CE02D9}" type="pres">
      <dgm:prSet presAssocID="{EF41542A-53DB-4CBE-82FB-A1D164050280}" presName="spVertical3" presStyleCnt="0"/>
      <dgm:spPr/>
    </dgm:pt>
    <dgm:pt modelId="{2AB5C4AD-A6AE-425B-8128-EF5BD8577C86}" type="pres">
      <dgm:prSet presAssocID="{F66D8267-0926-4613-83D0-10027BC100F7}" presName="padding2" presStyleCnt="0"/>
      <dgm:spPr/>
    </dgm:pt>
    <dgm:pt modelId="{C1553BA3-E1F9-41BE-80DF-B7C4580C4AC4}" type="pres">
      <dgm:prSet presAssocID="{F66D8267-0926-4613-83D0-10027BC100F7}" presName="negArrow" presStyleCnt="0"/>
      <dgm:spPr/>
    </dgm:pt>
    <dgm:pt modelId="{8DFD55B5-F1E8-4B87-8673-1ED2561B9D1E}" type="pres">
      <dgm:prSet presAssocID="{F66D8267-0926-4613-83D0-10027BC100F7}" presName="backgroundArrow" presStyleLbl="node1" presStyleIdx="0" presStyleCnt="1" custScaleX="99634" custScaleY="475291" custLinFactY="-100000" custLinFactNeighborX="2661" custLinFactNeighborY="-121536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fr-FR"/>
        </a:p>
      </dgm:t>
    </dgm:pt>
  </dgm:ptLst>
  <dgm:cxnLst>
    <dgm:cxn modelId="{48154D01-27BE-450A-9A78-8F8CF760130E}" type="presOf" srcId="{EF41542A-53DB-4CBE-82FB-A1D164050280}" destId="{FA28AD05-3C66-4622-9E0A-23EAFDB6DC7C}" srcOrd="0" destOrd="0" presId="urn:microsoft.com/office/officeart/2005/8/layout/hProcess3"/>
    <dgm:cxn modelId="{B232989B-0BB0-40D7-93DE-F6F86C671EED}" srcId="{F66D8267-0926-4613-83D0-10027BC100F7}" destId="{B9627FF5-C77A-4848-BE81-FBFBF93AD4FD}" srcOrd="1" destOrd="0" parTransId="{78969AF0-A457-4FB1-A581-F764DFB97C25}" sibTransId="{200A1C57-7698-47E3-9C45-5DDB977232C3}"/>
    <dgm:cxn modelId="{FC8E2113-614A-4800-B87E-BD45DF47E7D8}" type="presOf" srcId="{B9627FF5-C77A-4848-BE81-FBFBF93AD4FD}" destId="{0E2D0C84-2B98-4E84-89A3-F02945E20694}" srcOrd="0" destOrd="0" presId="urn:microsoft.com/office/officeart/2005/8/layout/hProcess3"/>
    <dgm:cxn modelId="{A4235062-86BC-474E-BBF1-DFD99B1929F2}" srcId="{F66D8267-0926-4613-83D0-10027BC100F7}" destId="{EF41542A-53DB-4CBE-82FB-A1D164050280}" srcOrd="3" destOrd="0" parTransId="{D24C9CC3-913C-42E7-941E-34A43665B80C}" sibTransId="{A687CCA5-7946-43E6-B412-A875F6CF64EB}"/>
    <dgm:cxn modelId="{4344986C-E869-4154-ACDE-552834442E32}" type="presOf" srcId="{F66D8267-0926-4613-83D0-10027BC100F7}" destId="{C0B7299A-EE35-4F5A-B4E5-793F2DAAD633}" srcOrd="0" destOrd="0" presId="urn:microsoft.com/office/officeart/2005/8/layout/hProcess3"/>
    <dgm:cxn modelId="{5A347BDC-56EA-4562-8378-BF914BB56C9B}" srcId="{F66D8267-0926-4613-83D0-10027BC100F7}" destId="{48C32BD9-FBA3-4EE3-BC01-56880D352F95}" srcOrd="0" destOrd="0" parTransId="{AEE53E9A-961C-449D-B3A0-956AA45094E9}" sibTransId="{6EE71D63-DC9B-43FA-B64F-ED4D6154FB6F}"/>
    <dgm:cxn modelId="{4D743848-7A3F-4A96-8618-AB3F076E8C8E}" type="presOf" srcId="{48C32BD9-FBA3-4EE3-BC01-56880D352F95}" destId="{8E62FF4F-B0D2-4D84-AB1D-FFA2BCA7B803}" srcOrd="0" destOrd="0" presId="urn:microsoft.com/office/officeart/2005/8/layout/hProcess3"/>
    <dgm:cxn modelId="{B770BB35-E795-4FDA-AEAE-5D059FC1F7D4}" srcId="{F66D8267-0926-4613-83D0-10027BC100F7}" destId="{BF4049D2-CA27-4182-ABAB-79E2B60A334C}" srcOrd="2" destOrd="0" parTransId="{1E37C739-CDE1-4CD1-B80D-9975B695472E}" sibTransId="{21FFEB0A-72CA-4121-977F-852949CF6040}"/>
    <dgm:cxn modelId="{9661D6A4-2F2C-40FD-9F9C-33AEB6350FB8}" type="presOf" srcId="{BF4049D2-CA27-4182-ABAB-79E2B60A334C}" destId="{710AD6AF-BA6F-4C80-AABD-BA49CCC731B0}" srcOrd="0" destOrd="0" presId="urn:microsoft.com/office/officeart/2005/8/layout/hProcess3"/>
    <dgm:cxn modelId="{8F564C04-53DE-4273-870A-D444925FD36F}" type="presParOf" srcId="{C0B7299A-EE35-4F5A-B4E5-793F2DAAD633}" destId="{EC886F29-315D-4F81-B093-BB97276EDDC0}" srcOrd="0" destOrd="0" presId="urn:microsoft.com/office/officeart/2005/8/layout/hProcess3"/>
    <dgm:cxn modelId="{EA959DCD-9D1E-4383-B7A4-09BA32C45979}" type="presParOf" srcId="{C0B7299A-EE35-4F5A-B4E5-793F2DAAD633}" destId="{2B81E2A9-DA79-4700-AD7C-6E09A1AAC3F9}" srcOrd="1" destOrd="0" presId="urn:microsoft.com/office/officeart/2005/8/layout/hProcess3"/>
    <dgm:cxn modelId="{3CFE2145-0BFE-4983-B25B-09C0EA46BE95}" type="presParOf" srcId="{2B81E2A9-DA79-4700-AD7C-6E09A1AAC3F9}" destId="{99CA57EF-948F-4519-BCCA-C8D9C17706F7}" srcOrd="0" destOrd="0" presId="urn:microsoft.com/office/officeart/2005/8/layout/hProcess3"/>
    <dgm:cxn modelId="{665D6B91-2556-40DE-8826-C18C6A6D1F6F}" type="presParOf" srcId="{2B81E2A9-DA79-4700-AD7C-6E09A1AAC3F9}" destId="{A4D1DA78-1649-4AC1-A7EE-D36D21E8B948}" srcOrd="1" destOrd="0" presId="urn:microsoft.com/office/officeart/2005/8/layout/hProcess3"/>
    <dgm:cxn modelId="{F46161D7-A480-4B8D-8A70-6D82F826C12C}" type="presParOf" srcId="{A4D1DA78-1649-4AC1-A7EE-D36D21E8B948}" destId="{9603312D-2774-4973-B971-4FCFA192BADE}" srcOrd="0" destOrd="0" presId="urn:microsoft.com/office/officeart/2005/8/layout/hProcess3"/>
    <dgm:cxn modelId="{47EB09C1-A4F3-4DF1-8006-B736E8756BD4}" type="presParOf" srcId="{A4D1DA78-1649-4AC1-A7EE-D36D21E8B948}" destId="{8E62FF4F-B0D2-4D84-AB1D-FFA2BCA7B803}" srcOrd="1" destOrd="0" presId="urn:microsoft.com/office/officeart/2005/8/layout/hProcess3"/>
    <dgm:cxn modelId="{6972A4A6-FDA8-46CF-A045-A10C08D5EEA2}" type="presParOf" srcId="{A4D1DA78-1649-4AC1-A7EE-D36D21E8B948}" destId="{C0E11275-120D-4992-AF18-F57E36173DCE}" srcOrd="2" destOrd="0" presId="urn:microsoft.com/office/officeart/2005/8/layout/hProcess3"/>
    <dgm:cxn modelId="{42912076-75F0-4255-92CD-DEF6165F620B}" type="presParOf" srcId="{A4D1DA78-1649-4AC1-A7EE-D36D21E8B948}" destId="{7DC83AF7-1CBB-4DA4-A037-E549153E4B15}" srcOrd="3" destOrd="0" presId="urn:microsoft.com/office/officeart/2005/8/layout/hProcess3"/>
    <dgm:cxn modelId="{B7CF55E7-CA9A-49AB-A38E-AE5AB6BE8C0F}" type="presParOf" srcId="{2B81E2A9-DA79-4700-AD7C-6E09A1AAC3F9}" destId="{7387ACF6-3696-4AEE-A78E-8E77FAFB2A3F}" srcOrd="2" destOrd="0" presId="urn:microsoft.com/office/officeart/2005/8/layout/hProcess3"/>
    <dgm:cxn modelId="{53C7DF67-D1CA-4D4E-BCFE-F8DDE6B6551A}" type="presParOf" srcId="{2B81E2A9-DA79-4700-AD7C-6E09A1AAC3F9}" destId="{ADCC4E9E-A427-4056-A302-F303C53621B7}" srcOrd="3" destOrd="0" presId="urn:microsoft.com/office/officeart/2005/8/layout/hProcess3"/>
    <dgm:cxn modelId="{C3965F65-F37C-4253-94C2-4F97FEA49F8A}" type="presParOf" srcId="{ADCC4E9E-A427-4056-A302-F303C53621B7}" destId="{9F6ECCF6-F466-45BC-9C11-F6128683733F}" srcOrd="0" destOrd="0" presId="urn:microsoft.com/office/officeart/2005/8/layout/hProcess3"/>
    <dgm:cxn modelId="{E53925C6-C564-4391-BFD5-0794D39ED6FF}" type="presParOf" srcId="{ADCC4E9E-A427-4056-A302-F303C53621B7}" destId="{0E2D0C84-2B98-4E84-89A3-F02945E20694}" srcOrd="1" destOrd="0" presId="urn:microsoft.com/office/officeart/2005/8/layout/hProcess3"/>
    <dgm:cxn modelId="{AFEC012E-0140-4980-9583-7792FC721FDE}" type="presParOf" srcId="{ADCC4E9E-A427-4056-A302-F303C53621B7}" destId="{8E262E34-B23D-4BDC-A357-402D3D20A78E}" srcOrd="2" destOrd="0" presId="urn:microsoft.com/office/officeart/2005/8/layout/hProcess3"/>
    <dgm:cxn modelId="{A98D5137-7912-42F6-ABCC-60364F89E7EB}" type="presParOf" srcId="{ADCC4E9E-A427-4056-A302-F303C53621B7}" destId="{8729432F-6B18-45E8-BF68-69204D7A6B57}" srcOrd="3" destOrd="0" presId="urn:microsoft.com/office/officeart/2005/8/layout/hProcess3"/>
    <dgm:cxn modelId="{1D766DEB-DF48-4071-B447-3C2AA273DE71}" type="presParOf" srcId="{2B81E2A9-DA79-4700-AD7C-6E09A1AAC3F9}" destId="{06AC30BB-2B41-475F-9401-76413350AF54}" srcOrd="4" destOrd="0" presId="urn:microsoft.com/office/officeart/2005/8/layout/hProcess3"/>
    <dgm:cxn modelId="{217FAAA2-0EB0-460E-A1F6-91F288B36AC6}" type="presParOf" srcId="{2B81E2A9-DA79-4700-AD7C-6E09A1AAC3F9}" destId="{EB4113E6-6229-4DA0-AA50-B50B22199262}" srcOrd="5" destOrd="0" presId="urn:microsoft.com/office/officeart/2005/8/layout/hProcess3"/>
    <dgm:cxn modelId="{4467B42C-8984-4C75-B18C-F16D8DEA84FE}" type="presParOf" srcId="{EB4113E6-6229-4DA0-AA50-B50B22199262}" destId="{0BD168DA-0CD5-411E-A9AF-2BC6255E8E74}" srcOrd="0" destOrd="0" presId="urn:microsoft.com/office/officeart/2005/8/layout/hProcess3"/>
    <dgm:cxn modelId="{87318E8A-51CF-477B-9FAB-3F7F11BF68F8}" type="presParOf" srcId="{EB4113E6-6229-4DA0-AA50-B50B22199262}" destId="{710AD6AF-BA6F-4C80-AABD-BA49CCC731B0}" srcOrd="1" destOrd="0" presId="urn:microsoft.com/office/officeart/2005/8/layout/hProcess3"/>
    <dgm:cxn modelId="{26D26CA6-AB66-4658-AB1A-501205A5D790}" type="presParOf" srcId="{EB4113E6-6229-4DA0-AA50-B50B22199262}" destId="{7D909FCE-0BD4-4F2D-88BB-37F993DFEA5D}" srcOrd="2" destOrd="0" presId="urn:microsoft.com/office/officeart/2005/8/layout/hProcess3"/>
    <dgm:cxn modelId="{647014BD-22FD-4B78-B59C-9F20273CE32A}" type="presParOf" srcId="{EB4113E6-6229-4DA0-AA50-B50B22199262}" destId="{3B2D995C-3787-4271-9934-BDF98BAAD2F2}" srcOrd="3" destOrd="0" presId="urn:microsoft.com/office/officeart/2005/8/layout/hProcess3"/>
    <dgm:cxn modelId="{6AEF13C6-4EA9-4160-91DE-87E3FE65CDB6}" type="presParOf" srcId="{2B81E2A9-DA79-4700-AD7C-6E09A1AAC3F9}" destId="{6ED9D279-A239-46D8-ABD1-DFF2F7195898}" srcOrd="6" destOrd="0" presId="urn:microsoft.com/office/officeart/2005/8/layout/hProcess3"/>
    <dgm:cxn modelId="{1685B88C-965B-4BC5-8BAC-8EFDE9DF4F63}" type="presParOf" srcId="{2B81E2A9-DA79-4700-AD7C-6E09A1AAC3F9}" destId="{BE003CEC-3931-45EB-AE3E-EC9A05E74B1A}" srcOrd="7" destOrd="0" presId="urn:microsoft.com/office/officeart/2005/8/layout/hProcess3"/>
    <dgm:cxn modelId="{EA47D1CE-1858-4E00-AFBF-7EA649655289}" type="presParOf" srcId="{BE003CEC-3931-45EB-AE3E-EC9A05E74B1A}" destId="{C6927DED-C731-4295-84E4-A4A401E4DA13}" srcOrd="0" destOrd="0" presId="urn:microsoft.com/office/officeart/2005/8/layout/hProcess3"/>
    <dgm:cxn modelId="{9FFD29C6-8BDA-4164-832D-D977BEB9101E}" type="presParOf" srcId="{BE003CEC-3931-45EB-AE3E-EC9A05E74B1A}" destId="{FA28AD05-3C66-4622-9E0A-23EAFDB6DC7C}" srcOrd="1" destOrd="0" presId="urn:microsoft.com/office/officeart/2005/8/layout/hProcess3"/>
    <dgm:cxn modelId="{BBAEE56B-0131-4BFA-999C-C6B46A7F4F82}" type="presParOf" srcId="{BE003CEC-3931-45EB-AE3E-EC9A05E74B1A}" destId="{1D1E3386-A415-43E7-9B5D-5F47F919E379}" srcOrd="2" destOrd="0" presId="urn:microsoft.com/office/officeart/2005/8/layout/hProcess3"/>
    <dgm:cxn modelId="{2124D536-3BB4-4CD7-93DC-44AB95E630CD}" type="presParOf" srcId="{BE003CEC-3931-45EB-AE3E-EC9A05E74B1A}" destId="{DCE80303-998F-4352-A029-ACE4D6CE02D9}" srcOrd="3" destOrd="0" presId="urn:microsoft.com/office/officeart/2005/8/layout/hProcess3"/>
    <dgm:cxn modelId="{341FDBAD-7657-4E2E-A546-410BD816024C}" type="presParOf" srcId="{2B81E2A9-DA79-4700-AD7C-6E09A1AAC3F9}" destId="{2AB5C4AD-A6AE-425B-8128-EF5BD8577C86}" srcOrd="8" destOrd="0" presId="urn:microsoft.com/office/officeart/2005/8/layout/hProcess3"/>
    <dgm:cxn modelId="{4138851C-AEFF-42D9-A7F3-9D3D902D9E85}" type="presParOf" srcId="{2B81E2A9-DA79-4700-AD7C-6E09A1AAC3F9}" destId="{C1553BA3-E1F9-41BE-80DF-B7C4580C4AC4}" srcOrd="9" destOrd="0" presId="urn:microsoft.com/office/officeart/2005/8/layout/hProcess3"/>
    <dgm:cxn modelId="{6B8DB7AC-9DDB-480C-A1F0-4FB697E44662}" type="presParOf" srcId="{2B81E2A9-DA79-4700-AD7C-6E09A1AAC3F9}" destId="{8DFD55B5-F1E8-4B87-8673-1ED2561B9D1E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BD9BC-C2F1-46B6-89C4-FFD2AEAB0618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986C3-DC64-4E1D-B0FD-7103CABFA8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90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A4B78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rgbClr val="0A4B78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rgbClr val="0A4B78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rgbClr val="0A4B78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rgbClr val="0A4B78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A4B78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A4B78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A4B78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A4B78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940A43F3-79D2-4033-A492-CCFF7F4C6FB8}" type="slidenum">
              <a:rPr lang="fr-FR" altLang="fr-FR">
                <a:solidFill>
                  <a:prstClr val="black"/>
                </a:solidFill>
                <a:latin typeface="Calibri" panose="020F0502020204030204" pitchFamily="34" charset="0"/>
              </a:rPr>
              <a:pPr/>
              <a:t>1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11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13%</a:t>
            </a:r>
            <a:r>
              <a:rPr lang="fr-FR" b="1" baseline="0" dirty="0" smtClean="0"/>
              <a:t> </a:t>
            </a:r>
            <a:r>
              <a:rPr lang="fr-FR" baseline="0" dirty="0" smtClean="0"/>
              <a:t>des habitants de Nîmes utilisent </a:t>
            </a:r>
            <a:r>
              <a:rPr lang="fr-FR" b="1" baseline="0" dirty="0" smtClean="0"/>
              <a:t>quotidiennement</a:t>
            </a:r>
            <a:r>
              <a:rPr lang="fr-FR" baseline="0" dirty="0" smtClean="0"/>
              <a:t> les TC.</a:t>
            </a:r>
          </a:p>
          <a:p>
            <a:r>
              <a:rPr lang="fr-FR" b="1" baseline="0" dirty="0" smtClean="0"/>
              <a:t>45% </a:t>
            </a:r>
            <a:r>
              <a:rPr lang="fr-FR" baseline="0" dirty="0" smtClean="0"/>
              <a:t>ne les utilisent </a:t>
            </a:r>
            <a:r>
              <a:rPr lang="fr-FR" b="1" baseline="0" dirty="0" smtClean="0"/>
              <a:t>jamais</a:t>
            </a:r>
            <a:r>
              <a:rPr lang="fr-FR" baseline="0" dirty="0" smtClean="0"/>
              <a:t>.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En moyenne,</a:t>
            </a:r>
            <a:r>
              <a:rPr lang="fr-FR" baseline="0" dirty="0" smtClean="0"/>
              <a:t> les habitants effectuent 0,3 dépl/j/p</a:t>
            </a:r>
            <a:endParaRPr lang="fr-FR" dirty="0" smtClean="0"/>
          </a:p>
          <a:p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Les résidents des quartiers </a:t>
            </a:r>
            <a:r>
              <a:rPr lang="fr-FR" dirty="0" smtClean="0"/>
              <a:t>Pissevin </a:t>
            </a:r>
            <a:r>
              <a:rPr lang="fr-FR" b="0" dirty="0" smtClean="0"/>
              <a:t>(0,7) </a:t>
            </a:r>
            <a:r>
              <a:rPr lang="fr-FR" dirty="0" smtClean="0"/>
              <a:t>Valdegour et Chemin Bas sont</a:t>
            </a:r>
            <a:r>
              <a:rPr lang="fr-FR" baseline="0" dirty="0" smtClean="0"/>
              <a:t> ceux qui utilisent le plus les TC avec </a:t>
            </a:r>
            <a:r>
              <a:rPr lang="fr-FR" b="1" dirty="0" smtClean="0"/>
              <a:t>0,6 / 0,7 </a:t>
            </a:r>
            <a:r>
              <a:rPr lang="fr-FR" b="0" dirty="0" smtClean="0"/>
              <a:t>dépl/j/p.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dirty="0" smtClean="0"/>
          </a:p>
          <a:p>
            <a:r>
              <a:rPr lang="fr-FR" dirty="0" smtClean="0"/>
              <a:t>La future ligne T2 du TCSP prends toute sa</a:t>
            </a:r>
            <a:r>
              <a:rPr lang="fr-FR" baseline="0" dirty="0" smtClean="0"/>
              <a:t> pertinence à la lecture de cette carte. Les utilisateurs des TC sont situés sur un axe Est-Ouest allant de St Césaire à </a:t>
            </a:r>
            <a:r>
              <a:rPr lang="fr-FR" baseline="0" dirty="0" err="1" smtClean="0"/>
              <a:t>Courbessac</a:t>
            </a:r>
            <a:r>
              <a:rPr lang="fr-FR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CEF8-CEFE-4420-A537-153BD558EBC7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745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Sur l’ensemble de l’EMD</a:t>
            </a:r>
            <a:r>
              <a:rPr lang="fr-FR" baseline="0" dirty="0" smtClean="0"/>
              <a:t> </a:t>
            </a:r>
            <a:r>
              <a:rPr lang="fr-FR" b="1" baseline="0" dirty="0" smtClean="0"/>
              <a:t>13%</a:t>
            </a:r>
            <a:r>
              <a:rPr lang="fr-FR" baseline="0" dirty="0" smtClean="0"/>
              <a:t> de personne possèdent un </a:t>
            </a:r>
            <a:r>
              <a:rPr lang="fr-FR" baseline="0" dirty="0" err="1" smtClean="0"/>
              <a:t>abont</a:t>
            </a:r>
            <a:r>
              <a:rPr lang="fr-FR" baseline="0" dirty="0" smtClean="0"/>
              <a:t> TANGO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4069-C3F9-4F8F-83CD-FC201A809431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10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Les personnes</a:t>
            </a:r>
            <a:r>
              <a:rPr lang="fr-FR" baseline="0" dirty="0" smtClean="0"/>
              <a:t> qui résident dans de l’habitat collectif </a:t>
            </a:r>
            <a:r>
              <a:rPr lang="fr-FR" sz="1200" b="0" dirty="0" smtClean="0">
                <a:solidFill>
                  <a:schemeClr val="bg2">
                    <a:lumMod val="10000"/>
                  </a:schemeClr>
                </a:solidFill>
              </a:rPr>
              <a:t>effectuent </a:t>
            </a:r>
            <a:r>
              <a:rPr lang="fr-FR" sz="1200" b="1" dirty="0" smtClean="0">
                <a:solidFill>
                  <a:schemeClr val="bg2">
                    <a:lumMod val="10000"/>
                  </a:schemeClr>
                </a:solidFill>
              </a:rPr>
              <a:t>2 fois plus </a:t>
            </a:r>
            <a:r>
              <a:rPr lang="fr-FR" sz="1200" b="0" dirty="0" smtClean="0">
                <a:solidFill>
                  <a:schemeClr val="bg2">
                    <a:lumMod val="10000"/>
                  </a:schemeClr>
                </a:solidFill>
              </a:rPr>
              <a:t>de déplacements </a:t>
            </a:r>
            <a:r>
              <a:rPr lang="fr-FR" sz="1200" b="1" dirty="0" smtClean="0">
                <a:solidFill>
                  <a:schemeClr val="bg2">
                    <a:lumMod val="10000"/>
                  </a:schemeClr>
                </a:solidFill>
              </a:rPr>
              <a:t>à pied</a:t>
            </a:r>
            <a:r>
              <a:rPr lang="fr-FR" sz="1200" dirty="0" smtClean="0">
                <a:solidFill>
                  <a:schemeClr val="bg2">
                    <a:lumMod val="10000"/>
                  </a:schemeClr>
                </a:solidFill>
              </a:rPr>
              <a:t> que les résidents de</a:t>
            </a:r>
            <a:r>
              <a:rPr lang="fr-FR" sz="1200" baseline="0" dirty="0" smtClean="0">
                <a:solidFill>
                  <a:schemeClr val="bg2">
                    <a:lumMod val="10000"/>
                  </a:schemeClr>
                </a:solidFill>
              </a:rPr>
              <a:t> l’habitat l’individuel.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CLIC sur Graphique (vers diapo annexe)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Bien sûr lorsque on habite l’individuel isolé le nombre de voitures</a:t>
            </a:r>
            <a:r>
              <a:rPr lang="fr-FR" baseline="0" dirty="0" smtClean="0"/>
              <a:t> par ménage augmente, et plus on possède de voiture, plus on se déplace avec !</a:t>
            </a:r>
            <a:endParaRPr lang="fr-FR" dirty="0" smtClean="0"/>
          </a:p>
          <a:p>
            <a:pPr algn="just"/>
            <a:r>
              <a:rPr lang="fr-FR" sz="1200" dirty="0" smtClean="0">
                <a:solidFill>
                  <a:schemeClr val="bg2">
                    <a:lumMod val="10000"/>
                  </a:schemeClr>
                </a:solidFill>
              </a:rPr>
              <a:t>Les personnes ne possédant pas de voiture </a:t>
            </a:r>
            <a:r>
              <a:rPr lang="fr-FR" sz="1200" b="0" dirty="0" smtClean="0">
                <a:solidFill>
                  <a:schemeClr val="bg2">
                    <a:lumMod val="10000"/>
                  </a:schemeClr>
                </a:solidFill>
              </a:rPr>
              <a:t>effectuent </a:t>
            </a:r>
            <a:r>
              <a:rPr lang="fr-FR" sz="1200" b="1" dirty="0" smtClean="0">
                <a:solidFill>
                  <a:schemeClr val="bg2">
                    <a:lumMod val="10000"/>
                  </a:schemeClr>
                </a:solidFill>
              </a:rPr>
              <a:t>2 fois plus </a:t>
            </a:r>
            <a:r>
              <a:rPr lang="fr-FR" sz="1200" b="0" dirty="0" smtClean="0">
                <a:solidFill>
                  <a:schemeClr val="bg2">
                    <a:lumMod val="10000"/>
                  </a:schemeClr>
                </a:solidFill>
              </a:rPr>
              <a:t>de déplacements </a:t>
            </a:r>
            <a:r>
              <a:rPr lang="fr-FR" sz="1200" b="1" dirty="0" smtClean="0">
                <a:solidFill>
                  <a:schemeClr val="bg2">
                    <a:lumMod val="10000"/>
                  </a:schemeClr>
                </a:solidFill>
              </a:rPr>
              <a:t>à pied</a:t>
            </a:r>
            <a:r>
              <a:rPr lang="fr-FR" sz="1200" dirty="0" smtClean="0">
                <a:solidFill>
                  <a:schemeClr val="bg2">
                    <a:lumMod val="10000"/>
                  </a:schemeClr>
                </a:solidFill>
              </a:rPr>
              <a:t> que celles qui en ont </a:t>
            </a:r>
            <a:r>
              <a:rPr lang="fr-FR" sz="1200" b="1" dirty="0" smtClean="0">
                <a:solidFill>
                  <a:schemeClr val="bg2">
                    <a:lumMod val="10000"/>
                  </a:schemeClr>
                </a:solidFill>
              </a:rPr>
              <a:t>une</a:t>
            </a:r>
            <a:r>
              <a:rPr lang="fr-FR" sz="1200" dirty="0" smtClean="0">
                <a:solidFill>
                  <a:schemeClr val="bg2">
                    <a:lumMod val="10000"/>
                  </a:schemeClr>
                </a:solidFill>
              </a:rPr>
              <a:t> et </a:t>
            </a:r>
            <a:r>
              <a:rPr lang="fr-FR" sz="1200" b="1" dirty="0" smtClean="0">
                <a:solidFill>
                  <a:schemeClr val="bg2">
                    <a:lumMod val="10000"/>
                  </a:schemeClr>
                </a:solidFill>
              </a:rPr>
              <a:t>4 fois plus </a:t>
            </a:r>
            <a:r>
              <a:rPr lang="fr-FR" sz="1200" dirty="0" smtClean="0">
                <a:solidFill>
                  <a:schemeClr val="bg2">
                    <a:lumMod val="10000"/>
                  </a:schemeClr>
                </a:solidFill>
              </a:rPr>
              <a:t>que celles qui en ont </a:t>
            </a:r>
            <a:r>
              <a:rPr lang="fr-FR" sz="1200" b="1" dirty="0" smtClean="0">
                <a:solidFill>
                  <a:schemeClr val="bg2">
                    <a:lumMod val="10000"/>
                  </a:schemeClr>
                </a:solidFill>
              </a:rPr>
              <a:t>deux</a:t>
            </a:r>
            <a:r>
              <a:rPr lang="fr-FR" sz="1200" dirty="0" smtClean="0">
                <a:solidFill>
                  <a:schemeClr val="bg2">
                    <a:lumMod val="10000"/>
                  </a:schemeClr>
                </a:solidFill>
              </a:rPr>
              <a:t> !</a:t>
            </a:r>
          </a:p>
          <a:p>
            <a:pPr algn="just"/>
            <a:r>
              <a:rPr lang="fr-FR" sz="1200" dirty="0" smtClean="0">
                <a:solidFill>
                  <a:schemeClr val="bg2">
                    <a:lumMod val="10000"/>
                  </a:schemeClr>
                </a:solidFill>
              </a:rPr>
              <a:t>Elles utilisent </a:t>
            </a:r>
            <a:r>
              <a:rPr lang="fr-FR" sz="1200" b="1" dirty="0" smtClean="0">
                <a:solidFill>
                  <a:schemeClr val="bg2">
                    <a:lumMod val="10000"/>
                  </a:schemeClr>
                </a:solidFill>
              </a:rPr>
              <a:t>4 fois plus les TC </a:t>
            </a:r>
            <a:r>
              <a:rPr lang="fr-FR" sz="1200" dirty="0" smtClean="0">
                <a:solidFill>
                  <a:schemeClr val="bg2">
                    <a:lumMod val="10000"/>
                  </a:schemeClr>
                </a:solidFill>
              </a:rPr>
              <a:t>que les personnes qui possède </a:t>
            </a:r>
            <a:r>
              <a:rPr lang="fr-FR" sz="1200" b="1" dirty="0" smtClean="0">
                <a:solidFill>
                  <a:schemeClr val="bg2">
                    <a:lumMod val="10000"/>
                  </a:schemeClr>
                </a:solidFill>
              </a:rPr>
              <a:t>une</a:t>
            </a:r>
            <a:r>
              <a:rPr lang="fr-FR" sz="1200" b="1" baseline="0" dirty="0" smtClean="0">
                <a:solidFill>
                  <a:schemeClr val="bg2">
                    <a:lumMod val="10000"/>
                  </a:schemeClr>
                </a:solidFill>
              </a:rPr>
              <a:t> voiture</a:t>
            </a:r>
            <a:endParaRPr lang="fr-FR" sz="1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CEF8-CEFE-4420-A537-153BD558EBC7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940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950" y="6319961"/>
            <a:ext cx="1476375" cy="333375"/>
          </a:xfrm>
          <a:ln/>
        </p:spPr>
        <p:txBody>
          <a:bodyPr/>
          <a:lstStyle>
            <a:lvl1pPr>
              <a:defRPr/>
            </a:lvl1pPr>
          </a:lstStyle>
          <a:p>
            <a:fld id="{91C9966F-1ADD-4BF9-8621-44CA5BE86DD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6649375"/>
            <a:ext cx="3444536" cy="20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35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E06C0-992D-4DA6-B61D-05DAFB1AFA40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6649375"/>
            <a:ext cx="3444536" cy="20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703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3F0A8-8427-4797-984C-E8E30973F87C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9375"/>
            <a:ext cx="3444536" cy="20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81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3EB5E-5BAD-4987-973C-B366677ADCBA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9375"/>
            <a:ext cx="3444536" cy="20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67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07950" y="6408738"/>
            <a:ext cx="1476375" cy="333375"/>
          </a:xfrm>
        </p:spPr>
        <p:txBody>
          <a:bodyPr/>
          <a:lstStyle>
            <a:lvl1pPr>
              <a:defRPr/>
            </a:lvl1pPr>
          </a:lstStyle>
          <a:p>
            <a:fld id="{3042A74D-1A7C-41C6-8F41-D7211BC6F98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6649375"/>
            <a:ext cx="3444536" cy="20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18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95538" y="1556792"/>
            <a:ext cx="8352928" cy="4536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27986" y="6598980"/>
            <a:ext cx="720080" cy="92333"/>
          </a:xfrm>
          <a:prstGeom prst="rect">
            <a:avLst/>
          </a:prstGeom>
        </p:spPr>
        <p:txBody>
          <a:bodyPr/>
          <a:lstStyle/>
          <a:p>
            <a:fld id="{5B769B32-0D05-4025-80FE-A64EF7D1E501}" type="datetime1">
              <a:rPr lang="fr-FR" smtClean="0">
                <a:solidFill>
                  <a:srgbClr val="404040"/>
                </a:solidFill>
              </a:rPr>
              <a:pPr/>
              <a:t>06/10/2016</a:t>
            </a:fld>
            <a:endParaRPr lang="fr-FR">
              <a:solidFill>
                <a:srgbClr val="40404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0F07-3A8A-4BB9-A439-82D38A90A280}" type="slidenum">
              <a:rPr lang="fr-FR" smtClean="0">
                <a:solidFill>
                  <a:srgbClr val="404040"/>
                </a:solidFill>
              </a:rPr>
              <a:pPr/>
              <a:t>‹N°›</a:t>
            </a:fld>
            <a:endParaRPr lang="fr-FR">
              <a:solidFill>
                <a:srgbClr val="40404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070740"/>
            <a:ext cx="8380800" cy="342039"/>
          </a:xfrm>
          <a:prstGeom prst="rect">
            <a:avLst/>
          </a:prstGeom>
        </p:spPr>
        <p:txBody>
          <a:bodyPr vert="horz" lIns="0" tIns="0" rIns="91440" bIns="36000" rtlCol="0" anchor="t">
            <a:noAutofit/>
          </a:bodyPr>
          <a:lstStyle>
            <a:lvl1pPr marL="0" indent="0">
              <a:buNone/>
              <a:defRPr lang="fr-FR" sz="1350" cap="none" baseline="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fr-FR" dirty="0" smtClean="0"/>
              <a:t>Sous-titre du masque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81000" y="323655"/>
            <a:ext cx="8382000" cy="54461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6459349"/>
            <a:ext cx="3504168" cy="398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61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92" y="42677"/>
            <a:ext cx="8229600" cy="64807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A4B78"/>
                </a:solidFill>
                <a:latin typeface="Trebuchet MS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3568" y="1124744"/>
            <a:ext cx="8136904" cy="4525963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16DA3-21CC-4287-B0A7-7E58AB9F514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9375"/>
            <a:ext cx="3444536" cy="20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11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buFontTx/>
              <a:buNone/>
              <a:defRPr sz="1200"/>
            </a:lvl1pPr>
          </a:lstStyle>
          <a:p>
            <a:pPr lvl="0"/>
            <a:endParaRPr lang="fr-FR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28A56-4A1D-4E81-8BA3-B822B42350AB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9375"/>
            <a:ext cx="3444536" cy="20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89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lang="fr-FR" sz="4000" b="1" kern="1200" cap="all" dirty="0">
                <a:solidFill>
                  <a:srgbClr val="62A10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E0FB7-F388-4A7B-8F9E-A67AC2350859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9375"/>
            <a:ext cx="3444536" cy="20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599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E92A0-2CD9-4E52-8C3A-C86201414EAB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6649375"/>
            <a:ext cx="3444536" cy="20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39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C9BA0-315A-41F9-B139-874E66D4FFF9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6649375"/>
            <a:ext cx="3444536" cy="20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44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48923-B714-4223-9263-0E9626BEA8C9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6649375"/>
            <a:ext cx="3444536" cy="20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78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A054B-3EC2-4E29-BF9B-CF191F6DA87B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" name="Rectangle 2"/>
          <p:cNvSpPr/>
          <p:nvPr userDrawn="1"/>
        </p:nvSpPr>
        <p:spPr>
          <a:xfrm>
            <a:off x="0" y="6649375"/>
            <a:ext cx="3444536" cy="20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99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ED3C9-5955-4A0A-8206-8C19D02C3317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6649375"/>
            <a:ext cx="3444536" cy="20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60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4763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rgbClr val="0A4B78"/>
                </a:solidFill>
                <a:latin typeface="Trebuchet MS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A4B78"/>
                </a:solidFill>
                <a:latin typeface="Trebuchet MS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A4B78"/>
                </a:solidFill>
                <a:latin typeface="Trebuchet MS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A4B78"/>
                </a:solidFill>
                <a:latin typeface="Trebuchet MS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A4B78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A4B78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A4B78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A4B78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A4B78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400" smtClean="0">
              <a:solidFill>
                <a:prstClr val="black"/>
              </a:solidFill>
              <a:latin typeface="Tahoma" pitchFamily="34" charset="0"/>
              <a:ea typeface="MS PGothic" panose="020B0600070205080204" pitchFamily="34" charset="-128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692150"/>
            <a:ext cx="9144000" cy="5484813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16"/>
              </a:buBlip>
              <a:defRPr/>
            </a:pPr>
            <a:endParaRPr lang="fr-FR" sz="1400" dirty="0">
              <a:solidFill>
                <a:prstClr val="black"/>
              </a:solidFill>
              <a:latin typeface="Tahoma" pitchFamily="34" charset="0"/>
              <a:ea typeface="MS PGothic" panose="020B0600070205080204" pitchFamily="34" charset="-128"/>
              <a:cs typeface="Times New Roman" pitchFamily="18" charset="0"/>
            </a:endParaRPr>
          </a:p>
        </p:txBody>
      </p:sp>
      <p:sp>
        <p:nvSpPr>
          <p:cNvPr id="1029" name="Text Box 19"/>
          <p:cNvSpPr txBox="1">
            <a:spLocks noChangeArrowheads="1"/>
          </p:cNvSpPr>
          <p:nvPr/>
        </p:nvSpPr>
        <p:spPr bwMode="auto">
          <a:xfrm>
            <a:off x="2743200" y="6367463"/>
            <a:ext cx="2673350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rgbClr val="0A4B78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rgbClr val="0A4B78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rgbClr val="0A4B78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rgbClr val="0A4B78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rgbClr val="0A4B78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78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78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78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78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200" b="1" smtClean="0"/>
              <a:t>Etats généraux du 3 juin 2015 - v4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408738"/>
            <a:ext cx="1476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54B0165-F1D6-4755-B27F-F02F14701271}" type="slidenum">
              <a:rPr lang="fr-FR" altLang="fr-FR">
                <a:latin typeface="Trebuchet MS" panose="020B0603020202020204" pitchFamily="34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latin typeface="Trebuchet MS" panose="020B060302020202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0" y="765175"/>
            <a:ext cx="9147175" cy="0"/>
          </a:xfrm>
          <a:prstGeom prst="line">
            <a:avLst/>
          </a:prstGeom>
          <a:ln w="76200">
            <a:solidFill>
              <a:srgbClr val="FFE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5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4925"/>
            <a:ext cx="12969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Etats_generaux_financement_transport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343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20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9050" y="6308725"/>
            <a:ext cx="147637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A4B78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rgbClr val="0A4B78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rgbClr val="0A4B78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rgbClr val="0A4B78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rgbClr val="0A4B78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A4B78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A4B78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A4B78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A4B78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1F572463-3197-4D91-A79E-632AA7FE0E53}" type="slidenum">
              <a:rPr lang="fr-FR" altLang="fr-FR" b="1">
                <a:solidFill>
                  <a:srgbClr val="FF0000"/>
                </a:solidFill>
              </a:rPr>
              <a:pPr/>
              <a:t>1</a:t>
            </a:fld>
            <a:r>
              <a:rPr lang="fr-FR" altLang="fr-FR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 bwMode="auto">
          <a:xfrm>
            <a:off x="971550" y="3284538"/>
            <a:ext cx="7129463" cy="27368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"/>
              </a:spcBef>
              <a:defRPr/>
            </a:pPr>
            <a:endParaRPr lang="fr-FR" sz="2000" b="1" dirty="0" smtClean="0">
              <a:solidFill>
                <a:srgbClr val="0A4B78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spcBef>
                <a:spcPct val="5000"/>
              </a:spcBef>
              <a:defRPr/>
            </a:pPr>
            <a:endParaRPr lang="fr-FR" sz="2800" b="1" dirty="0" smtClean="0">
              <a:solidFill>
                <a:srgbClr val="CC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-107950" y="0"/>
            <a:ext cx="9359900" cy="3124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857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rgbClr val="0A4B78"/>
                </a:solidFill>
                <a:latin typeface="Trebuchet MS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A4B78"/>
                </a:solidFill>
                <a:latin typeface="Trebuchet MS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A4B78"/>
                </a:solidFill>
                <a:latin typeface="Trebuchet MS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A4B78"/>
                </a:solidFill>
                <a:latin typeface="Trebuchet MS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A4B78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A4B78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A4B78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A4B78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A4B78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dirty="0" smtClean="0">
              <a:solidFill>
                <a:prstClr val="black"/>
              </a:solidFill>
              <a:latin typeface="Arial" charset="0"/>
              <a:ea typeface="MS PGothic" panose="020B0600070205080204" pitchFamily="34" charset="-128"/>
            </a:endParaRPr>
          </a:p>
        </p:txBody>
      </p:sp>
      <p:sp>
        <p:nvSpPr>
          <p:cNvPr id="2053" name="Titre 1"/>
          <p:cNvSpPr>
            <a:spLocks noGrp="1"/>
          </p:cNvSpPr>
          <p:nvPr>
            <p:ph type="ctrTitle"/>
          </p:nvPr>
        </p:nvSpPr>
        <p:spPr bwMode="auto">
          <a:xfrm>
            <a:off x="0" y="762000"/>
            <a:ext cx="91440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altLang="fr-FR" sz="2400" b="1" dirty="0" smtClean="0">
                <a:solidFill>
                  <a:schemeClr val="bg1"/>
                </a:solidFill>
              </a:rPr>
              <a:t>AGGLOFORUM</a:t>
            </a:r>
            <a:br>
              <a:rPr lang="fr-FR" altLang="fr-FR" sz="2400" b="1" dirty="0" smtClean="0">
                <a:solidFill>
                  <a:schemeClr val="bg1"/>
                </a:solidFill>
              </a:rPr>
            </a:br>
            <a:r>
              <a:rPr lang="fr-FR" altLang="fr-FR" sz="2400" b="1" dirty="0" smtClean="0">
                <a:solidFill>
                  <a:schemeClr val="bg1"/>
                </a:solidFill>
              </a:rPr>
              <a:t>Avancement des projets mobilité de Nîmes Métropole</a:t>
            </a:r>
            <a:br>
              <a:rPr lang="fr-FR" altLang="fr-FR" sz="2400" b="1" dirty="0" smtClean="0">
                <a:solidFill>
                  <a:schemeClr val="bg1"/>
                </a:solidFill>
              </a:rPr>
            </a:br>
            <a:r>
              <a:rPr lang="fr-FR" altLang="fr-FR" sz="2400" b="1" dirty="0" smtClean="0">
                <a:solidFill>
                  <a:schemeClr val="bg1"/>
                </a:solidFill>
              </a:rPr>
              <a:t>21 septembre 2016 </a:t>
            </a:r>
            <a:endParaRPr lang="fr-FR" altLang="fr-FR" sz="4000" b="1" dirty="0" smtClean="0">
              <a:solidFill>
                <a:schemeClr val="bg1"/>
              </a:solidFill>
            </a:endParaRP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860800"/>
            <a:ext cx="269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6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 bwMode="auto">
          <a:xfrm>
            <a:off x="0" y="150651"/>
            <a:ext cx="8229600" cy="36933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336938">
              <a:buClr>
                <a:srgbClr val="000000"/>
              </a:buClr>
              <a:buSzPct val="100000"/>
              <a:defRPr/>
            </a:pPr>
            <a:r>
              <a:rPr lang="fr-FR" altLang="fr-FR" sz="2400" dirty="0">
                <a:cs typeface="+mn-cs"/>
              </a:rPr>
              <a:t>Les principes de réorganisation de </a:t>
            </a:r>
            <a:r>
              <a:rPr lang="fr-FR" altLang="fr-FR" sz="2400" dirty="0" smtClean="0">
                <a:cs typeface="+mn-cs"/>
              </a:rPr>
              <a:t>l’offre</a:t>
            </a:r>
            <a:endParaRPr lang="fr-FR" altLang="fr-FR" sz="2400" dirty="0"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z="1800" dirty="0"/>
              <a:t>Le réseau urbain est réorganisé, avec notamment :</a:t>
            </a:r>
          </a:p>
          <a:p>
            <a:pPr lvl="1">
              <a:defRPr/>
            </a:pPr>
            <a:r>
              <a:rPr lang="fr-FR" altLang="fr-FR" sz="1800" dirty="0"/>
              <a:t>le prolongement de T1 sur l’Ecusson, </a:t>
            </a:r>
          </a:p>
          <a:p>
            <a:pPr lvl="1">
              <a:defRPr/>
            </a:pPr>
            <a:r>
              <a:rPr lang="fr-FR" altLang="fr-FR" sz="1800" dirty="0"/>
              <a:t>la réorganisation des lignes urbaines dans leur intégralité, en renforçant le principe de hiérarchisation </a:t>
            </a:r>
          </a:p>
          <a:p>
            <a:pPr lvl="1">
              <a:defRPr/>
            </a:pPr>
            <a:r>
              <a:rPr lang="fr-FR" altLang="fr-FR" sz="1800" dirty="0"/>
              <a:t>la réorganisation des lignes sur l’Ecusson : elles bénéficient des </a:t>
            </a:r>
            <a:r>
              <a:rPr lang="fr-FR" altLang="fr-FR" sz="1800" dirty="0" smtClean="0"/>
              <a:t>voies de circulation à </a:t>
            </a:r>
            <a:r>
              <a:rPr lang="fr-FR" altLang="fr-FR" sz="1800" dirty="0"/>
              <a:t>contresens de T1 et empruntent dans l’autre sens le couloir BHNS,</a:t>
            </a:r>
          </a:p>
          <a:p>
            <a:pPr lvl="1">
              <a:defRPr/>
            </a:pPr>
            <a:r>
              <a:rPr lang="fr-FR" altLang="fr-FR" sz="1800" dirty="0"/>
              <a:t> la mise en place de la ligne 2 préfigurant T2.</a:t>
            </a:r>
          </a:p>
          <a:p>
            <a:pPr marL="342892" lvl="1" indent="0">
              <a:buNone/>
              <a:defRPr/>
            </a:pPr>
            <a:endParaRPr lang="fr-FR" altLang="fr-FR" sz="1800" dirty="0"/>
          </a:p>
          <a:p>
            <a:pPr>
              <a:defRPr/>
            </a:pPr>
            <a:r>
              <a:rPr lang="fr-FR" altLang="fr-FR" sz="1800" dirty="0"/>
              <a:t>Les lignes desservant les secteurs peu denses sont maintenues </a:t>
            </a:r>
            <a:endParaRPr lang="fr-FR" altLang="fr-FR" sz="1800" dirty="0" smtClean="0"/>
          </a:p>
          <a:p>
            <a:pPr>
              <a:defRPr/>
            </a:pPr>
            <a:r>
              <a:rPr lang="fr-FR" altLang="fr-FR" sz="1800" dirty="0" smtClean="0"/>
              <a:t>Les lignes dites scolaire, les tempos, restent inchangés, voir renforcées dans certains secteurs </a:t>
            </a:r>
          </a:p>
          <a:p>
            <a:pPr>
              <a:defRPr/>
            </a:pPr>
            <a:r>
              <a:rPr lang="fr-FR" altLang="fr-FR" sz="1800" dirty="0" smtClean="0"/>
              <a:t>Meilleure calibrage de l’offre pour le réseau péri urbain (</a:t>
            </a:r>
            <a:r>
              <a:rPr lang="fr-FR" altLang="fr-FR" sz="1800" smtClean="0"/>
              <a:t>vacances scolaires, </a:t>
            </a:r>
            <a:r>
              <a:rPr lang="fr-FR" altLang="fr-FR" sz="1800" dirty="0" smtClean="0"/>
              <a:t>samedi et été…) </a:t>
            </a:r>
            <a:endParaRPr lang="fr-FR" altLang="fr-FR" sz="1800" dirty="0"/>
          </a:p>
          <a:p>
            <a:pPr>
              <a:defRPr/>
            </a:pPr>
            <a:endParaRPr lang="fr-FR" altLang="fr-FR" sz="1350" dirty="0"/>
          </a:p>
          <a:p>
            <a:pPr>
              <a:defRPr/>
            </a:pPr>
            <a:endParaRPr lang="fr-FR" altLang="fr-FR" sz="1350" dirty="0"/>
          </a:p>
        </p:txBody>
      </p:sp>
    </p:spTree>
    <p:extLst>
      <p:ext uri="{BB962C8B-B14F-4D97-AF65-F5344CB8AC3E}">
        <p14:creationId xmlns:p14="http://schemas.microsoft.com/office/powerpoint/2010/main" val="18491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C9494-8E5B-4D4F-BD23-923B07F39DF8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71047" cy="6400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69" y="4391664"/>
            <a:ext cx="2295525" cy="25258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05625" y="4895850"/>
            <a:ext cx="1009650" cy="1728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852957" y="4836314"/>
            <a:ext cx="10382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Pas de montées</a:t>
            </a:r>
            <a:endParaRPr lang="fr-FR" sz="900" dirty="0"/>
          </a:p>
        </p:txBody>
      </p:sp>
      <p:sp>
        <p:nvSpPr>
          <p:cNvPr id="9" name="Rectangle 8"/>
          <p:cNvSpPr/>
          <p:nvPr/>
        </p:nvSpPr>
        <p:spPr>
          <a:xfrm>
            <a:off x="6677025" y="4679478"/>
            <a:ext cx="2114872" cy="128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858000" y="5140787"/>
            <a:ext cx="10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Peu de montées aux arrêts</a:t>
            </a:r>
            <a:endParaRPr lang="fr-FR" sz="9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891057" y="6474614"/>
            <a:ext cx="12147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Fortes fréquentation</a:t>
            </a:r>
            <a:endParaRPr lang="fr-FR" sz="9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886014" y="5905407"/>
            <a:ext cx="121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Nombreuses montées aux arrêts</a:t>
            </a:r>
            <a:endParaRPr lang="fr-FR" sz="9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" y="484565"/>
            <a:ext cx="4686299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Adéquation entre les montées aux arrêts et l’offre proposée </a:t>
            </a:r>
          </a:p>
          <a:p>
            <a:r>
              <a:rPr lang="fr-FR" b="1" dirty="0" smtClean="0"/>
              <a:t>Lignes structurantes 10’ et moins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559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C9494-8E5B-4D4F-BD23-923B07F39DF8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575"/>
            <a:ext cx="9108704" cy="64034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" y="484565"/>
            <a:ext cx="4686299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Adéquation entre les montées aux arrêts et l’offre proposée </a:t>
            </a:r>
          </a:p>
          <a:p>
            <a:r>
              <a:rPr lang="fr-FR" b="1" dirty="0" smtClean="0"/>
              <a:t>Lignes fortes 15’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69" y="4391664"/>
            <a:ext cx="2295525" cy="25258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05625" y="4895850"/>
            <a:ext cx="1009650" cy="1728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852957" y="4836314"/>
            <a:ext cx="10382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Pas de montées</a:t>
            </a:r>
            <a:endParaRPr lang="fr-FR" sz="900" dirty="0"/>
          </a:p>
        </p:txBody>
      </p:sp>
      <p:sp>
        <p:nvSpPr>
          <p:cNvPr id="10" name="Rectangle 9"/>
          <p:cNvSpPr/>
          <p:nvPr/>
        </p:nvSpPr>
        <p:spPr>
          <a:xfrm>
            <a:off x="6677025" y="4679478"/>
            <a:ext cx="2114872" cy="128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858000" y="5140787"/>
            <a:ext cx="10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Peu de montées aux arrêts</a:t>
            </a:r>
            <a:endParaRPr lang="fr-FR" sz="9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891057" y="6474614"/>
            <a:ext cx="12147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Fortes fréquentation</a:t>
            </a:r>
            <a:endParaRPr lang="fr-FR" sz="9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886014" y="5905407"/>
            <a:ext cx="121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Nombreuses montées aux arrêts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8202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C9494-8E5B-4D4F-BD23-923B07F39DF8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" y="431372"/>
            <a:ext cx="9119475" cy="642622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" y="484565"/>
            <a:ext cx="4686299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Adéquation entre les montées aux arrêts et l’offre proposée </a:t>
            </a:r>
          </a:p>
          <a:p>
            <a:r>
              <a:rPr lang="fr-FR" b="1" dirty="0" smtClean="0"/>
              <a:t>Lignes Complémentaires</a:t>
            </a:r>
            <a:endParaRPr lang="fr-FR" b="1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69" y="4391664"/>
            <a:ext cx="2295525" cy="25258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019925" y="4895850"/>
            <a:ext cx="1009650" cy="1728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967257" y="4836314"/>
            <a:ext cx="10382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Pas de montées</a:t>
            </a:r>
            <a:endParaRPr lang="fr-FR" sz="900" dirty="0"/>
          </a:p>
        </p:txBody>
      </p:sp>
      <p:sp>
        <p:nvSpPr>
          <p:cNvPr id="18" name="Rectangle 17"/>
          <p:cNvSpPr/>
          <p:nvPr/>
        </p:nvSpPr>
        <p:spPr>
          <a:xfrm>
            <a:off x="6791325" y="4679478"/>
            <a:ext cx="2114872" cy="128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972300" y="5140787"/>
            <a:ext cx="10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Peu de montées aux arrêts</a:t>
            </a:r>
            <a:endParaRPr lang="fr-FR" sz="900" dirty="0"/>
          </a:p>
        </p:txBody>
      </p:sp>
      <p:sp>
        <p:nvSpPr>
          <p:cNvPr id="20" name="ZoneTexte 19"/>
          <p:cNvSpPr txBox="1"/>
          <p:nvPr/>
        </p:nvSpPr>
        <p:spPr>
          <a:xfrm>
            <a:off x="7005357" y="6474614"/>
            <a:ext cx="12147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Fortes fréquentation</a:t>
            </a:r>
            <a:endParaRPr lang="fr-FR" sz="900" dirty="0"/>
          </a:p>
        </p:txBody>
      </p:sp>
      <p:sp>
        <p:nvSpPr>
          <p:cNvPr id="21" name="ZoneTexte 20"/>
          <p:cNvSpPr txBox="1"/>
          <p:nvPr/>
        </p:nvSpPr>
        <p:spPr>
          <a:xfrm>
            <a:off x="7000314" y="5905407"/>
            <a:ext cx="121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Nombreuses montées aux arrêts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406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408872" y="1365735"/>
            <a:ext cx="8352928" cy="4536504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sz="2400" dirty="0" smtClean="0"/>
              <a:t>Malgré les évolutions kilométriques la fréquentation est restée relativement stable, autour de 16,5 millions de voyages/an</a:t>
            </a:r>
          </a:p>
          <a:p>
            <a:r>
              <a:rPr lang="fr-FR" sz="2400" dirty="0" smtClean="0"/>
              <a:t>D’où un véritable changement de stratégie pour capter une clientèle nouvelle,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C9494-8E5B-4D4F-BD23-923B07F39DF8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80974" y="181816"/>
            <a:ext cx="8382000" cy="544612"/>
          </a:xfrm>
        </p:spPr>
        <p:txBody>
          <a:bodyPr/>
          <a:lstStyle/>
          <a:p>
            <a:pPr algn="l"/>
            <a:r>
              <a:rPr lang="fr-FR" sz="2100" dirty="0">
                <a:solidFill>
                  <a:srgbClr val="0A4B78"/>
                </a:solidFill>
                <a:latin typeface="Trebuchet MS" pitchFamily="34" charset="0"/>
              </a:rPr>
              <a:t>Synthèse évolution des kilomètres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226166" y="2014739"/>
            <a:ext cx="6291617" cy="2172791"/>
            <a:chOff x="1226166" y="2014739"/>
            <a:chExt cx="6291617" cy="217279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/>
            <a:srcRect b="50000"/>
            <a:stretch/>
          </p:blipFill>
          <p:spPr>
            <a:xfrm>
              <a:off x="1226166" y="2014739"/>
              <a:ext cx="6291617" cy="1896021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/>
            <a:srcRect t="93059"/>
            <a:stretch/>
          </p:blipFill>
          <p:spPr>
            <a:xfrm>
              <a:off x="1226166" y="3924300"/>
              <a:ext cx="6291617" cy="263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33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881313" y="3133725"/>
            <a:ext cx="424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fontAlgn="b" hangingPunct="1"/>
            <a:r>
              <a:rPr lang="fr-FR" altLang="fr-FR">
                <a:solidFill>
                  <a:srgbClr val="333300"/>
                </a:solidFill>
                <a:latin typeface="Kalinga" panose="020B0502040204020203" pitchFamily="34" charset="0"/>
                <a:cs typeface="Arial" panose="020B0604020202020204" pitchFamily="34" charset="0"/>
              </a:rPr>
              <a:t>favoriser le réseau TC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944688" y="3062288"/>
            <a:ext cx="2232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fontAlgn="b" hangingPunct="1"/>
            <a:endParaRPr lang="fr-FR" altLang="fr-FR" sz="1600">
              <a:solidFill>
                <a:schemeClr val="hlink"/>
              </a:solidFill>
              <a:latin typeface="Kalinga" panose="020B0502040204020203" pitchFamily="34" charset="0"/>
              <a:cs typeface="Arial" panose="020B0604020202020204" pitchFamily="34" charset="0"/>
            </a:endParaRPr>
          </a:p>
          <a:p>
            <a:pPr algn="just" eaLnBrk="1" fontAlgn="b" hangingPunct="1"/>
            <a:r>
              <a:rPr lang="fr-FR" altLang="fr-FR" sz="1600">
                <a:solidFill>
                  <a:schemeClr val="hlink"/>
                </a:solidFill>
                <a:latin typeface="Kalinga" panose="020B0502040204020203" pitchFamily="34" charset="0"/>
                <a:cs typeface="Arial" panose="020B0604020202020204" pitchFamily="34" charset="0"/>
              </a:rPr>
              <a:t>qualité de service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211638" y="2414588"/>
            <a:ext cx="17287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fontAlgn="b" hangingPunct="1"/>
            <a:endParaRPr lang="fr-FR" altLang="fr-FR" sz="1600">
              <a:solidFill>
                <a:schemeClr val="hlink"/>
              </a:solidFill>
              <a:latin typeface="Kalinga" panose="020B0502040204020203" pitchFamily="34" charset="0"/>
              <a:cs typeface="Arial" panose="020B0604020202020204" pitchFamily="34" charset="0"/>
            </a:endParaRPr>
          </a:p>
          <a:p>
            <a:pPr algn="just" eaLnBrk="1" fontAlgn="b" hangingPunct="1"/>
            <a:r>
              <a:rPr lang="fr-FR" altLang="fr-FR" sz="1600">
                <a:solidFill>
                  <a:schemeClr val="hlink"/>
                </a:solidFill>
                <a:latin typeface="Kalinga" panose="020B0502040204020203" pitchFamily="34" charset="0"/>
                <a:cs typeface="Arial" panose="020B0604020202020204" pitchFamily="34" charset="0"/>
              </a:rPr>
              <a:t>covoiturage et </a:t>
            </a:r>
          </a:p>
          <a:p>
            <a:pPr algn="just" eaLnBrk="1" fontAlgn="b" hangingPunct="1"/>
            <a:r>
              <a:rPr lang="fr-FR" altLang="fr-FR" sz="1600">
                <a:solidFill>
                  <a:schemeClr val="hlink"/>
                </a:solidFill>
                <a:latin typeface="Kalinga" panose="020B0502040204020203" pitchFamily="34" charset="0"/>
                <a:cs typeface="Arial" panose="020B0604020202020204" pitchFamily="34" charset="0"/>
              </a:rPr>
              <a:t>l’autopartage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222375" y="2947988"/>
            <a:ext cx="2773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fontAlgn="b" hangingPunct="1"/>
            <a:r>
              <a:rPr lang="fr-FR" altLang="fr-FR" sz="1600">
                <a:solidFill>
                  <a:schemeClr val="hlink"/>
                </a:solidFill>
                <a:latin typeface="Kalinga" panose="020B0502040204020203" pitchFamily="34" charset="0"/>
                <a:cs typeface="Arial" panose="020B0604020202020204" pitchFamily="34" charset="0"/>
              </a:rPr>
              <a:t>politique d’investissements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619250" y="3789363"/>
            <a:ext cx="6481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fontAlgn="b" hangingPunct="1"/>
            <a:r>
              <a:rPr lang="fr-FR" altLang="fr-FR" sz="1200" dirty="0">
                <a:solidFill>
                  <a:srgbClr val="009900"/>
                </a:solidFill>
                <a:latin typeface="Kalinga" panose="020B0502040204020203" pitchFamily="34" charset="0"/>
                <a:cs typeface="Arial" panose="020B0604020202020204" pitchFamily="34" charset="0"/>
              </a:rPr>
              <a:t>concevoir la ville autour des principaux axes de transports en commun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 rot="16200000">
            <a:off x="3145631" y="2059782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fontAlgn="b" hangingPunct="1"/>
            <a:r>
              <a:rPr lang="fr-FR" altLang="fr-FR" sz="1200">
                <a:solidFill>
                  <a:srgbClr val="009900"/>
                </a:solidFill>
                <a:latin typeface="Kalinga" panose="020B0502040204020203" pitchFamily="34" charset="0"/>
                <a:cs typeface="Arial" panose="020B0604020202020204" pitchFamily="34" charset="0"/>
              </a:rPr>
              <a:t>développement du vélo et de son stationnement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292725" y="314166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fontAlgn="b" hangingPunct="1"/>
            <a:r>
              <a:rPr lang="fr-FR" altLang="fr-FR" sz="1200">
                <a:solidFill>
                  <a:srgbClr val="009900"/>
                </a:solidFill>
                <a:latin typeface="Kalinga" panose="020B0502040204020203" pitchFamily="34" charset="0"/>
                <a:cs typeface="Arial" panose="020B0604020202020204" pitchFamily="34" charset="0"/>
              </a:rPr>
              <a:t>développer l'offre pour développer les voyages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2339975" y="2636838"/>
            <a:ext cx="18716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fontAlgn="b" hangingPunct="1"/>
            <a:r>
              <a:rPr lang="fr-FR" altLang="fr-FR" sz="1200">
                <a:solidFill>
                  <a:srgbClr val="009900"/>
                </a:solidFill>
                <a:latin typeface="Kalinga" panose="020B0502040204020203" pitchFamily="34" charset="0"/>
                <a:cs typeface="Arial" panose="020B0604020202020204" pitchFamily="34" charset="0"/>
              </a:rPr>
              <a:t>adapter les horaires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3744913" y="3349625"/>
            <a:ext cx="2447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fontAlgn="b" hangingPunct="1"/>
            <a:r>
              <a:rPr lang="fr-FR" altLang="fr-FR" sz="1200">
                <a:solidFill>
                  <a:srgbClr val="009900"/>
                </a:solidFill>
                <a:latin typeface="Kalinga" panose="020B0502040204020203" pitchFamily="34" charset="0"/>
                <a:cs typeface="Arial" panose="020B0604020202020204" pitchFamily="34" charset="0"/>
              </a:rPr>
              <a:t>vitesse commerciale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5040313" y="4933950"/>
            <a:ext cx="298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fr-FR" altLang="fr-F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4211638" y="2565400"/>
            <a:ext cx="33131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fontAlgn="b" hangingPunct="1"/>
            <a:r>
              <a:rPr lang="fr-FR" altLang="fr-FR" sz="1200">
                <a:solidFill>
                  <a:srgbClr val="009900"/>
                </a:solidFill>
                <a:latin typeface="Kalinga" panose="020B0502040204020203" pitchFamily="34" charset="0"/>
                <a:cs typeface="Arial" panose="020B0604020202020204" pitchFamily="34" charset="0"/>
              </a:rPr>
              <a:t>Concentrer l'offre sur les principaux axes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4211638" y="2276475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fr-FR" altLang="fr-FR" sz="1000" dirty="0">
                <a:solidFill>
                  <a:srgbClr val="CC9900"/>
                </a:solidFill>
                <a:latin typeface="Kalinga" panose="020B0502040204020203" pitchFamily="34" charset="0"/>
                <a:cs typeface="Arial" panose="020B0604020202020204" pitchFamily="34" charset="0"/>
              </a:rPr>
              <a:t>remise en cause des dessertes en zones peu denses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3024188" y="5222875"/>
            <a:ext cx="3673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fr-FR" altLang="fr-F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1692275" y="2781300"/>
            <a:ext cx="2447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fr-FR" altLang="fr-FR" sz="1000">
                <a:solidFill>
                  <a:srgbClr val="CC9900"/>
                </a:solidFill>
                <a:latin typeface="Kalinga" panose="020B0502040204020203" pitchFamily="34" charset="0"/>
                <a:cs typeface="Arial" panose="020B0604020202020204" pitchFamily="34" charset="0"/>
              </a:rPr>
              <a:t>Coordination avec le réseau EdGard</a:t>
            </a: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3276600" y="3500438"/>
            <a:ext cx="1800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fr-FR" altLang="fr-FR" sz="1000">
                <a:solidFill>
                  <a:srgbClr val="CC9900"/>
                </a:solidFill>
                <a:latin typeface="Kalinga" panose="020B0502040204020203" pitchFamily="34" charset="0"/>
                <a:cs typeface="Arial" panose="020B0604020202020204" pitchFamily="34" charset="0"/>
              </a:rPr>
              <a:t>Augmentation des tarifs</a:t>
            </a: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2698750" y="2492375"/>
            <a:ext cx="1441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fr-FR" altLang="fr-FR" sz="1000">
                <a:solidFill>
                  <a:srgbClr val="CC9900"/>
                </a:solidFill>
                <a:latin typeface="Kalinga" panose="020B0502040204020203" pitchFamily="34" charset="0"/>
                <a:cs typeface="Arial" panose="020B0604020202020204" pitchFamily="34" charset="0"/>
              </a:rPr>
              <a:t>Adapter des lignes</a:t>
            </a: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2520950" y="3206750"/>
            <a:ext cx="1225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fr-FR" altLang="fr-FR" sz="1000">
                <a:solidFill>
                  <a:srgbClr val="CC9900"/>
                </a:solidFill>
                <a:latin typeface="Kalinga" panose="020B0502040204020203" pitchFamily="34" charset="0"/>
                <a:cs typeface="Arial" panose="020B0604020202020204" pitchFamily="34" charset="0"/>
              </a:rPr>
              <a:t>CICE</a:t>
            </a: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3995738" y="3644900"/>
            <a:ext cx="3486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fr-FR" altLang="fr-FR" sz="1000">
                <a:solidFill>
                  <a:srgbClr val="CC9900"/>
                </a:solidFill>
                <a:latin typeface="Kalinga" panose="020B0502040204020203" pitchFamily="34" charset="0"/>
                <a:cs typeface="Arial" panose="020B0604020202020204" pitchFamily="34" charset="0"/>
              </a:rPr>
              <a:t>développement des modes doux</a:t>
            </a: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1979613" y="3644900"/>
            <a:ext cx="34861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fr-FR" altLang="fr-FR" sz="800">
                <a:solidFill>
                  <a:srgbClr val="5F5F5F"/>
                </a:solidFill>
                <a:latin typeface="Kalinga" panose="020B0502040204020203" pitchFamily="34" charset="0"/>
                <a:cs typeface="Arial" panose="020B0604020202020204" pitchFamily="34" charset="0"/>
              </a:rPr>
              <a:t>Assurer un développement économique</a:t>
            </a: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1908175" y="3500438"/>
            <a:ext cx="208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fontAlgn="b" hangingPunct="1"/>
            <a:r>
              <a:rPr lang="fr-FR" altLang="fr-FR" sz="1200">
                <a:solidFill>
                  <a:srgbClr val="009900"/>
                </a:solidFill>
                <a:latin typeface="Kalinga" panose="020B0502040204020203" pitchFamily="34" charset="0"/>
                <a:cs typeface="Arial" panose="020B0604020202020204" pitchFamily="34" charset="0"/>
              </a:rPr>
              <a:t>Tarification sociale</a:t>
            </a: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4757738" y="3500438"/>
            <a:ext cx="34861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fr-FR" altLang="fr-FR" sz="800">
                <a:solidFill>
                  <a:srgbClr val="5F5F5F"/>
                </a:solidFill>
                <a:latin typeface="Kalinga" panose="020B0502040204020203" pitchFamily="34" charset="0"/>
                <a:cs typeface="Arial" panose="020B0604020202020204" pitchFamily="34" charset="0"/>
              </a:rPr>
              <a:t>taux de Versement transports</a:t>
            </a: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96838" y="-31749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600" dirty="0">
                <a:solidFill>
                  <a:srgbClr val="0A4B78"/>
                </a:solidFill>
                <a:latin typeface="Trebuchet MS" pitchFamily="34" charset="0"/>
                <a:ea typeface="MS PGothic" pitchFamily="34" charset="-128"/>
                <a:cs typeface="MS PGothic" charset="0"/>
              </a:rPr>
              <a:t>ETATS GENERAUX : </a:t>
            </a:r>
            <a:r>
              <a:rPr lang="fr-FR" altLang="fr-FR" sz="2600" dirty="0" smtClean="0">
                <a:solidFill>
                  <a:srgbClr val="0A4B78"/>
                </a:solidFill>
                <a:latin typeface="Trebuchet MS" pitchFamily="34" charset="0"/>
                <a:ea typeface="MS PGothic" pitchFamily="34" charset="-128"/>
                <a:cs typeface="MS PGothic" charset="0"/>
              </a:rPr>
              <a:t>Les </a:t>
            </a:r>
            <a:r>
              <a:rPr lang="fr-FR" altLang="fr-FR" sz="2600" dirty="0">
                <a:solidFill>
                  <a:srgbClr val="0A4B78"/>
                </a:solidFill>
                <a:latin typeface="Trebuchet MS" pitchFamily="34" charset="0"/>
                <a:ea typeface="MS PGothic" pitchFamily="34" charset="-128"/>
                <a:cs typeface="MS PGothic" charset="0"/>
              </a:rPr>
              <a:t>principales thématiques abordées</a:t>
            </a:r>
          </a:p>
        </p:txBody>
      </p:sp>
    </p:spTree>
    <p:extLst>
      <p:ext uri="{BB962C8B-B14F-4D97-AF65-F5344CB8AC3E}">
        <p14:creationId xmlns:p14="http://schemas.microsoft.com/office/powerpoint/2010/main" val="38036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10" y="129134"/>
            <a:ext cx="4420790" cy="598469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1208" y="1221232"/>
            <a:ext cx="2882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Echanges entre et dans les communes périphériques EN BLEU 29 %</a:t>
            </a:r>
          </a:p>
          <a:p>
            <a:endParaRPr lang="fr-FR" sz="1200" dirty="0"/>
          </a:p>
          <a:p>
            <a:endParaRPr lang="fr-FR" sz="1200" dirty="0" smtClean="0"/>
          </a:p>
          <a:p>
            <a:r>
              <a:rPr lang="fr-FR" sz="1200" dirty="0" smtClean="0"/>
              <a:t>Echanges entre les communes périphériques et Nîmes EN NOIR 14 %</a:t>
            </a:r>
          </a:p>
          <a:p>
            <a:endParaRPr lang="fr-FR" sz="1200" dirty="0"/>
          </a:p>
          <a:p>
            <a:endParaRPr lang="fr-FR" sz="1200" dirty="0" smtClean="0"/>
          </a:p>
          <a:p>
            <a:r>
              <a:rPr lang="fr-FR" sz="1200" dirty="0" smtClean="0"/>
              <a:t>Déplacements dans Nîmes EN ROSE  47%</a:t>
            </a:r>
          </a:p>
          <a:p>
            <a:endParaRPr lang="fr-FR" sz="1200" dirty="0"/>
          </a:p>
          <a:p>
            <a:endParaRPr lang="fr-FR" sz="1200" dirty="0" smtClean="0"/>
          </a:p>
          <a:p>
            <a:r>
              <a:rPr lang="fr-FR" sz="1200" dirty="0" smtClean="0"/>
              <a:t>Sur la carte, ci-joint  les 10 % EN EXTERNES DONT :4% sortant. , 4% entrant ,2% externes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3697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93658" y="900137"/>
            <a:ext cx="38344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srgbClr val="F0F0F0">
                    <a:lumMod val="10000"/>
                  </a:srgbClr>
                </a:solidFill>
              </a:rPr>
              <a:t>Quelle utilisation des  transports en commun ?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9" t="22652" r="26205" b="40507"/>
          <a:stretch/>
        </p:blipFill>
        <p:spPr>
          <a:xfrm>
            <a:off x="2735829" y="1646802"/>
            <a:ext cx="2870585" cy="3240360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5761318" y="1970839"/>
            <a:ext cx="1903565" cy="1890211"/>
            <a:chOff x="6139647" y="2579075"/>
            <a:chExt cx="2978764" cy="3000242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9647" y="3018775"/>
              <a:ext cx="2978764" cy="2560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6552073" y="2579075"/>
              <a:ext cx="2425484" cy="586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>
                  <a:solidFill>
                    <a:srgbClr val="F0F0F0">
                      <a:lumMod val="10000"/>
                    </a:srgbClr>
                  </a:solidFill>
                </a:rPr>
                <a:t>Fréquence d’utilisation</a:t>
              </a:r>
            </a:p>
            <a:p>
              <a:pPr algn="ctr"/>
              <a:r>
                <a:rPr lang="fr-FR" sz="900" b="1" dirty="0">
                  <a:solidFill>
                    <a:srgbClr val="F0F0F0">
                      <a:lumMod val="10000"/>
                    </a:srgbClr>
                  </a:solidFill>
                </a:rPr>
                <a:t>des TC urbains</a:t>
              </a: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64828" r="63151" b="11712"/>
          <a:stretch/>
        </p:blipFill>
        <p:spPr>
          <a:xfrm>
            <a:off x="1482949" y="1646803"/>
            <a:ext cx="1321325" cy="158191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752868" y="1648855"/>
            <a:ext cx="1287532" cy="2539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chemeClr val="tx2"/>
                </a:solidFill>
              </a:rPr>
              <a:t>0,3 dépl./jour/pers.</a:t>
            </a:r>
          </a:p>
        </p:txBody>
      </p:sp>
    </p:spTree>
    <p:extLst>
      <p:ext uri="{BB962C8B-B14F-4D97-AF65-F5344CB8AC3E}">
        <p14:creationId xmlns:p14="http://schemas.microsoft.com/office/powerpoint/2010/main" val="723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623988" y="1861398"/>
            <a:ext cx="4516901" cy="1351578"/>
            <a:chOff x="641316" y="690873"/>
            <a:chExt cx="6022535" cy="1802104"/>
          </a:xfrm>
        </p:grpSpPr>
        <p:sp>
          <p:nvSpPr>
            <p:cNvPr id="18" name="Rectangle 17"/>
            <p:cNvSpPr/>
            <p:nvPr/>
          </p:nvSpPr>
          <p:spPr>
            <a:xfrm>
              <a:off x="641316" y="1268760"/>
              <a:ext cx="313859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350" b="1" dirty="0">
                  <a:solidFill>
                    <a:schemeClr val="bg2">
                      <a:lumMod val="10000"/>
                    </a:schemeClr>
                  </a:solidFill>
                </a:rPr>
                <a:t>18% </a:t>
              </a:r>
              <a:r>
                <a:rPr lang="fr-FR" sz="1350" dirty="0">
                  <a:solidFill>
                    <a:schemeClr val="bg2">
                      <a:lumMod val="10000"/>
                    </a:schemeClr>
                  </a:solidFill>
                </a:rPr>
                <a:t>des nîmois </a:t>
              </a:r>
              <a:r>
                <a:rPr lang="fr-FR" sz="1350" b="1" dirty="0">
                  <a:solidFill>
                    <a:schemeClr val="bg2">
                      <a:lumMod val="10000"/>
                    </a:schemeClr>
                  </a:solidFill>
                </a:rPr>
                <a:t>ont un abonnement TANGO.</a:t>
              </a: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690873"/>
              <a:ext cx="2163859" cy="1802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e 7"/>
          <p:cNvGrpSpPr/>
          <p:nvPr/>
        </p:nvGrpSpPr>
        <p:grpSpPr>
          <a:xfrm>
            <a:off x="1623988" y="3682428"/>
            <a:ext cx="5348609" cy="1528770"/>
            <a:chOff x="641316" y="2708920"/>
            <a:chExt cx="7131479" cy="2038360"/>
          </a:xfrm>
        </p:grpSpPr>
        <p:sp>
          <p:nvSpPr>
            <p:cNvPr id="4" name="Rectangle 3"/>
            <p:cNvSpPr/>
            <p:nvPr/>
          </p:nvSpPr>
          <p:spPr>
            <a:xfrm>
              <a:off x="641316" y="3224915"/>
              <a:ext cx="313859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350" b="1" dirty="0">
                  <a:solidFill>
                    <a:schemeClr val="bg2">
                      <a:lumMod val="10000"/>
                    </a:schemeClr>
                  </a:solidFill>
                </a:rPr>
                <a:t>1 abonné sur 3 </a:t>
              </a:r>
              <a:r>
                <a:rPr lang="fr-FR" sz="900" dirty="0">
                  <a:solidFill>
                    <a:schemeClr val="bg2">
                      <a:lumMod val="10000"/>
                    </a:schemeClr>
                  </a:solidFill>
                </a:rPr>
                <a:t>(35%) </a:t>
              </a:r>
              <a:r>
                <a:rPr lang="fr-FR" sz="1350" dirty="0">
                  <a:solidFill>
                    <a:schemeClr val="bg2">
                      <a:lumMod val="10000"/>
                    </a:schemeClr>
                  </a:solidFill>
                </a:rPr>
                <a:t>habite dans un </a:t>
              </a:r>
              <a:r>
                <a:rPr lang="fr-FR" sz="1350" b="1" dirty="0">
                  <a:solidFill>
                    <a:schemeClr val="bg2">
                      <a:lumMod val="10000"/>
                    </a:schemeClr>
                  </a:solidFill>
                </a:rPr>
                <a:t>quartier ANRU </a:t>
              </a:r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4225804" y="2708920"/>
              <a:ext cx="3546991" cy="2038360"/>
              <a:chOff x="4225804" y="2918514"/>
              <a:chExt cx="3546991" cy="2038360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4225804" y="2918514"/>
                <a:ext cx="3546991" cy="2038360"/>
                <a:chOff x="4526808" y="2918514"/>
                <a:chExt cx="3546991" cy="2038360"/>
              </a:xfrm>
            </p:grpSpPr>
            <p:pic>
              <p:nvPicPr>
                <p:cNvPr id="3" name="Image 2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978" t="23134" r="23887" b="40741"/>
                <a:stretch/>
              </p:blipFill>
              <p:spPr>
                <a:xfrm>
                  <a:off x="4526808" y="2918514"/>
                  <a:ext cx="1959982" cy="2038360"/>
                </a:xfrm>
                <a:prstGeom prst="rect">
                  <a:avLst/>
                </a:prstGeom>
                <a:ln>
                  <a:solidFill>
                    <a:schemeClr val="bg2">
                      <a:lumMod val="10000"/>
                    </a:schemeClr>
                  </a:solidFill>
                </a:ln>
              </p:spPr>
            </p:pic>
            <p:pic>
              <p:nvPicPr>
                <p:cNvPr id="11" name="Image 10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38" t="65672" r="65940" b="10776"/>
                <a:stretch/>
              </p:blipFill>
              <p:spPr>
                <a:xfrm>
                  <a:off x="6745212" y="3291093"/>
                  <a:ext cx="1328587" cy="1579491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7648" y="4400547"/>
                <a:ext cx="375493" cy="172524"/>
              </a:xfrm>
              <a:prstGeom prst="rect">
                <a:avLst/>
              </a:prstGeom>
            </p:spPr>
          </p:pic>
        </p:grpSp>
      </p:grpSp>
      <p:sp>
        <p:nvSpPr>
          <p:cNvPr id="21" name="ZoneTexte 20"/>
          <p:cNvSpPr txBox="1"/>
          <p:nvPr/>
        </p:nvSpPr>
        <p:spPr>
          <a:xfrm>
            <a:off x="1493658" y="900137"/>
            <a:ext cx="38344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srgbClr val="F0F0F0">
                    <a:lumMod val="10000"/>
                  </a:srgbClr>
                </a:solidFill>
              </a:rPr>
              <a:t>Quelle utilisation des transports en commun ?</a:t>
            </a:r>
          </a:p>
        </p:txBody>
      </p:sp>
    </p:spTree>
    <p:extLst>
      <p:ext uri="{BB962C8B-B14F-4D97-AF65-F5344CB8AC3E}">
        <p14:creationId xmlns:p14="http://schemas.microsoft.com/office/powerpoint/2010/main" val="29217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303749" y="1862827"/>
            <a:ext cx="4479500" cy="3024521"/>
            <a:chOff x="1691680" y="1589102"/>
            <a:chExt cx="5828651" cy="3784361"/>
          </a:xfrm>
        </p:grpSpPr>
        <p:pic>
          <p:nvPicPr>
            <p:cNvPr id="1028" name="Picture 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09"/>
            <a:stretch/>
          </p:blipFill>
          <p:spPr bwMode="auto">
            <a:xfrm>
              <a:off x="1691680" y="1589102"/>
              <a:ext cx="5828651" cy="3784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2771800" y="2132856"/>
              <a:ext cx="338318" cy="274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25" dirty="0">
                  <a:solidFill>
                    <a:schemeClr val="bg1"/>
                  </a:solidFill>
                </a:rPr>
                <a:t>%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5780685" y="949583"/>
            <a:ext cx="14593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</a:rPr>
              <a:t>Commune de </a:t>
            </a:r>
            <a:r>
              <a:rPr lang="fr-FR" sz="1200" b="1" dirty="0">
                <a:solidFill>
                  <a:srgbClr val="C00000"/>
                </a:solidFill>
              </a:rPr>
              <a:t>Nîmes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960" y="873208"/>
            <a:ext cx="720883" cy="8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431820" y="865542"/>
            <a:ext cx="32943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srgbClr val="F0F0F0">
                    <a:lumMod val="10000"/>
                  </a:srgbClr>
                </a:solidFill>
              </a:rPr>
              <a:t>Quels modes selon le </a:t>
            </a:r>
            <a:r>
              <a:rPr lang="fr-FR" sz="1350" b="1" dirty="0">
                <a:solidFill>
                  <a:schemeClr val="bg2">
                    <a:lumMod val="10000"/>
                  </a:schemeClr>
                </a:solidFill>
              </a:rPr>
              <a:t>type de logement</a:t>
            </a:r>
            <a:r>
              <a:rPr lang="fr-FR" sz="1350" b="1" dirty="0">
                <a:solidFill>
                  <a:srgbClr val="F0F0F0">
                    <a:lumMod val="10000"/>
                  </a:srgbClr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7027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Avancement de la feuille de route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16DA3-21CC-4287-B0A7-7E58AB9F5145}" type="slidenum">
              <a:rPr lang="fr-FR" altLang="fr-FR" smtClean="0"/>
              <a:pPr/>
              <a:t>7</a:t>
            </a:fld>
            <a:endParaRPr lang="fr-FR" altLang="fr-FR"/>
          </a:p>
        </p:txBody>
      </p:sp>
      <p:sp>
        <p:nvSpPr>
          <p:cNvPr id="5" name="ZoneTexte 4"/>
          <p:cNvSpPr txBox="1"/>
          <p:nvPr/>
        </p:nvSpPr>
        <p:spPr>
          <a:xfrm rot="5400000" flipH="1">
            <a:off x="768325" y="24311"/>
            <a:ext cx="734616" cy="2271266"/>
          </a:xfrm>
          <a:prstGeom prst="round2DiagRect">
            <a:avLst>
              <a:gd name="adj1" fmla="val 28730"/>
              <a:gd name="adj2" fmla="val 13674"/>
            </a:avLst>
          </a:prstGeom>
          <a:gradFill>
            <a:gsLst>
              <a:gs pos="100000">
                <a:srgbClr val="8DD3E9"/>
              </a:gs>
              <a:gs pos="0">
                <a:srgbClr val="27B3DF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fr-FR" altLang="fr-FR" sz="1400" b="1" dirty="0">
                <a:solidFill>
                  <a:schemeClr val="bg1"/>
                </a:solidFill>
              </a:rPr>
              <a:t>Objectif 1 : Rationalisation de l’offre de transport</a:t>
            </a:r>
          </a:p>
        </p:txBody>
      </p:sp>
      <p:sp>
        <p:nvSpPr>
          <p:cNvPr id="6" name="ZoneTexte 5"/>
          <p:cNvSpPr txBox="1"/>
          <p:nvPr/>
        </p:nvSpPr>
        <p:spPr>
          <a:xfrm rot="5400000">
            <a:off x="777216" y="1935607"/>
            <a:ext cx="734616" cy="2271265"/>
          </a:xfrm>
          <a:prstGeom prst="round2DiagRect">
            <a:avLst>
              <a:gd name="adj1" fmla="val 2873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>
            <a:defPPr>
              <a:defRPr lang="fr-FR"/>
            </a:defPPr>
            <a:lvl1pPr>
              <a:spcBef>
                <a:spcPct val="2000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r-FR" altLang="fr-FR" dirty="0"/>
              <a:t>Objectif 2 : Augmenter  les recettes d’exploitation</a:t>
            </a:r>
          </a:p>
        </p:txBody>
      </p:sp>
      <p:sp>
        <p:nvSpPr>
          <p:cNvPr id="7" name="ZoneTexte 6"/>
          <p:cNvSpPr txBox="1"/>
          <p:nvPr/>
        </p:nvSpPr>
        <p:spPr>
          <a:xfrm rot="5400000" flipH="1">
            <a:off x="898456" y="3308226"/>
            <a:ext cx="734616" cy="2513747"/>
          </a:xfrm>
          <a:prstGeom prst="round2DiagRect">
            <a:avLst>
              <a:gd name="adj1" fmla="val 28730"/>
              <a:gd name="adj2" fmla="val 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fr-FR" altLang="fr-FR" sz="1400" b="1" dirty="0">
                <a:solidFill>
                  <a:schemeClr val="bg1"/>
                </a:solidFill>
              </a:rPr>
              <a:t>Objectif 3 : Amélioration de la productivité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851131000"/>
              </p:ext>
            </p:extLst>
          </p:nvPr>
        </p:nvGraphicFramePr>
        <p:xfrm>
          <a:off x="693521" y="1125599"/>
          <a:ext cx="8255000" cy="188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èche droite 8"/>
          <p:cNvSpPr/>
          <p:nvPr/>
        </p:nvSpPr>
        <p:spPr>
          <a:xfrm>
            <a:off x="1505457" y="3196821"/>
            <a:ext cx="7193872" cy="12240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lèche droite 9"/>
          <p:cNvSpPr/>
          <p:nvPr/>
        </p:nvSpPr>
        <p:spPr>
          <a:xfrm>
            <a:off x="1524000" y="4804487"/>
            <a:ext cx="7193872" cy="1224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e 10"/>
          <p:cNvGrpSpPr/>
          <p:nvPr/>
        </p:nvGrpSpPr>
        <p:grpSpPr>
          <a:xfrm>
            <a:off x="1663862" y="3440521"/>
            <a:ext cx="1438184" cy="939873"/>
            <a:chOff x="205163" y="554539"/>
            <a:chExt cx="1438184" cy="939873"/>
          </a:xfrm>
        </p:grpSpPr>
        <p:sp>
          <p:nvSpPr>
            <p:cNvPr id="12" name="Rectangle 11"/>
            <p:cNvSpPr/>
            <p:nvPr/>
          </p:nvSpPr>
          <p:spPr>
            <a:xfrm>
              <a:off x="205163" y="554539"/>
              <a:ext cx="1438184" cy="9398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05163" y="554539"/>
              <a:ext cx="1438184" cy="939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1920" rIns="0" bIns="1219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u="sng" dirty="0" smtClean="0"/>
                <a:t>Septembre</a:t>
              </a:r>
              <a:r>
                <a:rPr lang="fr-FR" sz="1200" b="1" u="sng" kern="1200" dirty="0" smtClean="0"/>
                <a:t> 2015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Réévaluation tarifaire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000" kern="1200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3404600" y="3440521"/>
            <a:ext cx="1438184" cy="939873"/>
            <a:chOff x="205163" y="554539"/>
            <a:chExt cx="1438184" cy="939873"/>
          </a:xfrm>
        </p:grpSpPr>
        <p:sp>
          <p:nvSpPr>
            <p:cNvPr id="15" name="Rectangle 14"/>
            <p:cNvSpPr/>
            <p:nvPr/>
          </p:nvSpPr>
          <p:spPr>
            <a:xfrm>
              <a:off x="205163" y="554539"/>
              <a:ext cx="1438184" cy="9398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205163" y="554539"/>
              <a:ext cx="1438184" cy="939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1920" rIns="0" bIns="1219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u="sng" dirty="0" smtClean="0"/>
                <a:t>Février </a:t>
              </a:r>
              <a:r>
                <a:rPr lang="fr-FR" sz="1200" b="1" u="sng" kern="1200" dirty="0" smtClean="0"/>
                <a:t>2016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Lancement de la tarification solidaire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000" kern="12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030277" y="3429000"/>
            <a:ext cx="1438184" cy="939873"/>
            <a:chOff x="205163" y="554539"/>
            <a:chExt cx="1438184" cy="939873"/>
          </a:xfrm>
        </p:grpSpPr>
        <p:sp>
          <p:nvSpPr>
            <p:cNvPr id="18" name="Rectangle 17"/>
            <p:cNvSpPr/>
            <p:nvPr/>
          </p:nvSpPr>
          <p:spPr>
            <a:xfrm>
              <a:off x="205163" y="554539"/>
              <a:ext cx="1438184" cy="9398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205163" y="554539"/>
              <a:ext cx="1438184" cy="939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1920" rIns="0" bIns="1219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u="sng" kern="1200" dirty="0" smtClean="0"/>
                <a:t>Septembre 2016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Nouvelle évolution de la </a:t>
              </a:r>
              <a:r>
                <a:rPr lang="fr-FR" sz="1200" dirty="0" smtClean="0"/>
                <a:t>gamme </a:t>
              </a:r>
              <a:r>
                <a:rPr lang="fr-FR" sz="1200" kern="1200" dirty="0" smtClean="0"/>
                <a:t>solidaire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000" kern="1200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6953619" y="3463536"/>
            <a:ext cx="1443073" cy="957285"/>
            <a:chOff x="200274" y="537127"/>
            <a:chExt cx="1443073" cy="957285"/>
          </a:xfrm>
        </p:grpSpPr>
        <p:sp>
          <p:nvSpPr>
            <p:cNvPr id="21" name="Rectangle 20"/>
            <p:cNvSpPr/>
            <p:nvPr/>
          </p:nvSpPr>
          <p:spPr>
            <a:xfrm>
              <a:off x="205163" y="554539"/>
              <a:ext cx="1438184" cy="9398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00274" y="537127"/>
              <a:ext cx="1438184" cy="939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1920" rIns="0" bIns="1219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u="sng" kern="1200" dirty="0" smtClean="0"/>
                <a:t>Janvier 2017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Lancement du post paiement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000" kern="1200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1552174" y="5069983"/>
            <a:ext cx="1438184" cy="939873"/>
            <a:chOff x="205163" y="554539"/>
            <a:chExt cx="1438184" cy="939873"/>
          </a:xfrm>
        </p:grpSpPr>
        <p:sp>
          <p:nvSpPr>
            <p:cNvPr id="24" name="Rectangle 23"/>
            <p:cNvSpPr/>
            <p:nvPr/>
          </p:nvSpPr>
          <p:spPr>
            <a:xfrm>
              <a:off x="205163" y="554539"/>
              <a:ext cx="1438184" cy="9398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05163" y="554539"/>
              <a:ext cx="1438184" cy="939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1920" rIns="0" bIns="1219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u="sng" dirty="0" smtClean="0"/>
                <a:t>Novembre</a:t>
              </a:r>
              <a:r>
                <a:rPr lang="fr-FR" sz="1200" b="1" u="sng" kern="1200" dirty="0" smtClean="0"/>
                <a:t> 2016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Création du couloir bus TALABOT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000" kern="1200" dirty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3096754" y="5069982"/>
            <a:ext cx="3507246" cy="939873"/>
            <a:chOff x="205163" y="554539"/>
            <a:chExt cx="1438184" cy="939873"/>
          </a:xfrm>
        </p:grpSpPr>
        <p:sp>
          <p:nvSpPr>
            <p:cNvPr id="27" name="Rectangle 26"/>
            <p:cNvSpPr/>
            <p:nvPr/>
          </p:nvSpPr>
          <p:spPr>
            <a:xfrm>
              <a:off x="205163" y="554539"/>
              <a:ext cx="1438184" cy="9398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205163" y="554539"/>
              <a:ext cx="1438184" cy="939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1920" rIns="0" bIns="1219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u="sng" kern="1200" dirty="0" smtClean="0"/>
                <a:t>2016 - 2017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dirty="0" smtClean="0"/>
                <a:t>Mutualisation de la voie T1, création de couloir bus </a:t>
              </a:r>
              <a:endParaRPr lang="fr-FR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000" kern="1200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3852908" y="2959063"/>
            <a:ext cx="4538895" cy="3050791"/>
            <a:chOff x="205163" y="554539"/>
            <a:chExt cx="4538895" cy="3050791"/>
          </a:xfrm>
        </p:grpSpPr>
        <p:sp>
          <p:nvSpPr>
            <p:cNvPr id="30" name="Rectangle 29"/>
            <p:cNvSpPr/>
            <p:nvPr/>
          </p:nvSpPr>
          <p:spPr>
            <a:xfrm>
              <a:off x="205163" y="554539"/>
              <a:ext cx="1438184" cy="9398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3305874" y="2665457"/>
              <a:ext cx="1438184" cy="939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1920" rIns="0" bIns="1219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u="sng" kern="1200" dirty="0" smtClean="0"/>
                <a:t>Jusque fin de contrat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Améliorer la productivité interne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51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projets structurants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16DA3-21CC-4287-B0A7-7E58AB9F5145}" type="slidenum">
              <a:rPr lang="fr-FR" altLang="fr-FR" smtClean="0"/>
              <a:pPr/>
              <a:t>8</a:t>
            </a:fld>
            <a:endParaRPr lang="fr-FR" alt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706"/>
            <a:ext cx="9144000" cy="60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9986"/>
          <a:stretch/>
        </p:blipFill>
        <p:spPr>
          <a:xfrm>
            <a:off x="-1" y="639192"/>
            <a:ext cx="8675017" cy="6218808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864824" y="2595970"/>
            <a:ext cx="2279176" cy="30864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ja-JP" sz="1200" b="1" dirty="0">
                <a:solidFill>
                  <a:srgbClr val="1F497D"/>
                </a:solidFill>
                <a:latin typeface="Myriad Pro" charset="0"/>
                <a:ea typeface="MS Mincho" panose="02020609040205080304" pitchFamily="49" charset="-128"/>
              </a:rPr>
              <a:t>3 lignes structurantes à 10’ au moins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ja-JP" sz="1200" dirty="0">
              <a:solidFill>
                <a:srgbClr val="1F497D"/>
              </a:solidFill>
              <a:latin typeface="Myriad Pro" charset="0"/>
              <a:ea typeface="MS Mincho" panose="02020609040205080304" pitchFamily="49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ja-JP" sz="1200" b="1" dirty="0">
                <a:solidFill>
                  <a:srgbClr val="1F497D"/>
                </a:solidFill>
                <a:latin typeface="Myriad Pro" charset="0"/>
                <a:ea typeface="MS Mincho" panose="02020609040205080304" pitchFamily="49" charset="-128"/>
              </a:rPr>
              <a:t>3 lignes fortes (4,5 et 6) à 15’ </a:t>
            </a:r>
            <a:endParaRPr lang="fr-FR" altLang="ja-JP" sz="1200" dirty="0">
              <a:solidFill>
                <a:srgbClr val="1F497D"/>
              </a:solidFill>
              <a:latin typeface="Myriad Pro" charset="0"/>
              <a:ea typeface="MS Mincho" panose="02020609040205080304" pitchFamily="49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ja-JP" sz="1200" dirty="0">
              <a:solidFill>
                <a:srgbClr val="1F497D"/>
              </a:solidFill>
              <a:latin typeface="Myriad Pro" charset="0"/>
              <a:ea typeface="MS Mincho" panose="02020609040205080304" pitchFamily="49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ja-JP" sz="1200" b="1" dirty="0">
                <a:solidFill>
                  <a:srgbClr val="1F497D"/>
                </a:solidFill>
                <a:latin typeface="Myriad Pro" charset="0"/>
                <a:ea typeface="MS Mincho" panose="02020609040205080304" pitchFamily="49" charset="-128"/>
              </a:rPr>
              <a:t>4 lignes complémentaires (7,8,9,10) à 20’-30’ </a:t>
            </a:r>
            <a:endParaRPr lang="fr-FR" altLang="ja-JP" sz="1200" b="1" dirty="0" smtClean="0">
              <a:solidFill>
                <a:srgbClr val="1F497D"/>
              </a:solidFill>
              <a:latin typeface="Myriad Pro" charset="0"/>
              <a:ea typeface="MS Mincho" panose="02020609040205080304" pitchFamily="49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ja-JP" sz="1200" dirty="0" smtClean="0">
                <a:solidFill>
                  <a:srgbClr val="1F497D"/>
                </a:solidFill>
                <a:latin typeface="Myriad Pro" charset="0"/>
                <a:ea typeface="MS Mincho" panose="02020609040205080304" pitchFamily="49" charset="-128"/>
              </a:rPr>
              <a:t>pas </a:t>
            </a:r>
            <a:r>
              <a:rPr lang="fr-FR" altLang="ja-JP" sz="1200" dirty="0">
                <a:solidFill>
                  <a:srgbClr val="1F497D"/>
                </a:solidFill>
                <a:latin typeface="Myriad Pro" charset="0"/>
                <a:ea typeface="MS Mincho" panose="02020609040205080304" pitchFamily="49" charset="-128"/>
              </a:rPr>
              <a:t>de service le dimanche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ja-JP" sz="1200" b="1" dirty="0">
              <a:solidFill>
                <a:srgbClr val="1F497D"/>
              </a:solidFill>
              <a:latin typeface="Myriad Pro" charset="0"/>
              <a:ea typeface="MS Mincho" panose="02020609040205080304" pitchFamily="49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ja-JP" sz="1200" b="1" dirty="0">
                <a:solidFill>
                  <a:srgbClr val="1F497D"/>
                </a:solidFill>
                <a:latin typeface="Myriad Pro" charset="0"/>
                <a:ea typeface="MS Mincho" panose="02020609040205080304" pitchFamily="49" charset="-128"/>
              </a:rPr>
              <a:t>16 lignes de maillage</a:t>
            </a:r>
            <a:r>
              <a:rPr lang="fr-FR" altLang="ja-JP" sz="1200" dirty="0">
                <a:solidFill>
                  <a:srgbClr val="1F497D"/>
                </a:solidFill>
                <a:latin typeface="Myriad Pro" charset="0"/>
                <a:ea typeface="MS Mincho" panose="02020609040205080304" pitchFamily="49" charset="-128"/>
              </a:rPr>
              <a:t>             (zones peu denses)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ja-JP" sz="1200" dirty="0">
              <a:solidFill>
                <a:srgbClr val="1F497D"/>
              </a:solidFill>
              <a:latin typeface="Myriad Pro" charset="0"/>
              <a:ea typeface="MS Mincho" panose="02020609040205080304" pitchFamily="49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ja-JP" sz="1200" b="1" dirty="0">
                <a:solidFill>
                  <a:srgbClr val="1F497D"/>
                </a:solidFill>
                <a:latin typeface="Myriad Pro" charset="0"/>
                <a:ea typeface="MS Mincho" panose="02020609040205080304" pitchFamily="49" charset="-128"/>
              </a:rPr>
              <a:t>48 services Tempo</a:t>
            </a:r>
            <a:r>
              <a:rPr lang="fr-FR" altLang="ja-JP" sz="1200" dirty="0">
                <a:solidFill>
                  <a:srgbClr val="1F497D"/>
                </a:solidFill>
                <a:latin typeface="Myriad Pro" charset="0"/>
                <a:ea typeface="MS Mincho" panose="02020609040205080304" pitchFamily="49" charset="-128"/>
              </a:rPr>
              <a:t> (complément offre régulière)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ja-JP" sz="1200" dirty="0">
              <a:solidFill>
                <a:srgbClr val="1F497D"/>
              </a:solidFill>
              <a:latin typeface="Myriad Pro" charset="0"/>
              <a:ea typeface="MS Mincho" panose="02020609040205080304" pitchFamily="49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ja-JP" sz="1200" b="1" dirty="0">
                <a:solidFill>
                  <a:srgbClr val="1F497D"/>
                </a:solidFill>
                <a:latin typeface="Myriad Pro" charset="0"/>
                <a:ea typeface="MS Mincho" panose="02020609040205080304" pitchFamily="49" charset="-128"/>
              </a:rPr>
              <a:t>1 express Aéroport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ja-JP" sz="1200" dirty="0">
              <a:solidFill>
                <a:srgbClr val="1F497D"/>
              </a:solidFill>
              <a:latin typeface="Myriad Pro" charset="0"/>
              <a:ea typeface="MS Mincho" panose="02020609040205080304" pitchFamily="49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ja-JP" sz="1200" dirty="0">
              <a:solidFill>
                <a:srgbClr val="1F497D"/>
              </a:solidFill>
              <a:latin typeface="Myriad Pro" charset="0"/>
              <a:ea typeface="MS Mincho" panose="02020609040205080304" pitchFamily="49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200" dirty="0">
              <a:solidFill>
                <a:srgbClr val="1F497D"/>
              </a:solidFill>
              <a:latin typeface="Trebuchet MS" panose="020B0603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892" y="42677"/>
            <a:ext cx="8229600" cy="648072"/>
          </a:xfrm>
        </p:spPr>
        <p:txBody>
          <a:bodyPr/>
          <a:lstStyle/>
          <a:p>
            <a:r>
              <a:rPr lang="fr-FR" dirty="0" smtClean="0"/>
              <a:t>Un nouveau réseau dès le 3 décembre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3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716</Words>
  <Application>Microsoft Office PowerPoint</Application>
  <PresentationFormat>Affichage à l'écran (4:3)</PresentationFormat>
  <Paragraphs>150</Paragraphs>
  <Slides>14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MS Mincho</vt:lpstr>
      <vt:lpstr>MS PGothic</vt:lpstr>
      <vt:lpstr>Arial</vt:lpstr>
      <vt:lpstr>Calibri</vt:lpstr>
      <vt:lpstr>Kalinga</vt:lpstr>
      <vt:lpstr>Myriad Pro</vt:lpstr>
      <vt:lpstr>Tahoma</vt:lpstr>
      <vt:lpstr>Times New Roman</vt:lpstr>
      <vt:lpstr>Trebuchet MS</vt:lpstr>
      <vt:lpstr>1_Thème Office</vt:lpstr>
      <vt:lpstr>AGGLOFORUM Avancement des projets mobilité de Nîmes Métropole 21 septembre 2016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Avancement de la feuille de route </vt:lpstr>
      <vt:lpstr>Les projets structurants </vt:lpstr>
      <vt:lpstr>Un nouveau réseau dès le 3 décembre</vt:lpstr>
      <vt:lpstr>Les principes de réorganisation de l’offre</vt:lpstr>
      <vt:lpstr>Présentation PowerPoint</vt:lpstr>
      <vt:lpstr>Présentation PowerPoint</vt:lpstr>
      <vt:lpstr>Présentation PowerPoint</vt:lpstr>
      <vt:lpstr>Synthèse évolution des kilomètres</vt:lpstr>
    </vt:vector>
  </TitlesOfParts>
  <Company>NM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AGGLOFORUM Avancement</dc:title>
  <dc:creator>tagrid kaddouri</dc:creator>
  <cp:lastModifiedBy>Kaddouri tagrid</cp:lastModifiedBy>
  <cp:revision>19</cp:revision>
  <cp:lastPrinted>2016-09-21T16:30:40Z</cp:lastPrinted>
  <dcterms:created xsi:type="dcterms:W3CDTF">2016-09-21T11:15:25Z</dcterms:created>
  <dcterms:modified xsi:type="dcterms:W3CDTF">2016-10-06T10:15:30Z</dcterms:modified>
</cp:coreProperties>
</file>